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7" r:id="rId1"/>
  </p:sldMasterIdLst>
  <p:notesMasterIdLst>
    <p:notesMasterId r:id="rId87"/>
  </p:notesMasterIdLst>
  <p:sldIdLst>
    <p:sldId id="306" r:id="rId2"/>
    <p:sldId id="316" r:id="rId3"/>
    <p:sldId id="312" r:id="rId4"/>
    <p:sldId id="390" r:id="rId5"/>
    <p:sldId id="318" r:id="rId6"/>
    <p:sldId id="319" r:id="rId7"/>
    <p:sldId id="321" r:id="rId8"/>
    <p:sldId id="320" r:id="rId9"/>
    <p:sldId id="322" r:id="rId10"/>
    <p:sldId id="405" r:id="rId11"/>
    <p:sldId id="391" r:id="rId12"/>
    <p:sldId id="323" r:id="rId13"/>
    <p:sldId id="324" r:id="rId14"/>
    <p:sldId id="325" r:id="rId15"/>
    <p:sldId id="326" r:id="rId16"/>
    <p:sldId id="392" r:id="rId17"/>
    <p:sldId id="327" r:id="rId18"/>
    <p:sldId id="328" r:id="rId19"/>
    <p:sldId id="329" r:id="rId20"/>
    <p:sldId id="384" r:id="rId21"/>
    <p:sldId id="393" r:id="rId22"/>
    <p:sldId id="385" r:id="rId23"/>
    <p:sldId id="386" r:id="rId24"/>
    <p:sldId id="387" r:id="rId25"/>
    <p:sldId id="330" r:id="rId26"/>
    <p:sldId id="394" r:id="rId27"/>
    <p:sldId id="331" r:id="rId28"/>
    <p:sldId id="332" r:id="rId29"/>
    <p:sldId id="333" r:id="rId30"/>
    <p:sldId id="395" r:id="rId31"/>
    <p:sldId id="334" r:id="rId32"/>
    <p:sldId id="335" r:id="rId33"/>
    <p:sldId id="336" r:id="rId34"/>
    <p:sldId id="337" r:id="rId35"/>
    <p:sldId id="338" r:id="rId36"/>
    <p:sldId id="358" r:id="rId37"/>
    <p:sldId id="396" r:id="rId38"/>
    <p:sldId id="339" r:id="rId39"/>
    <p:sldId id="340" r:id="rId40"/>
    <p:sldId id="341" r:id="rId41"/>
    <p:sldId id="342" r:id="rId42"/>
    <p:sldId id="345" r:id="rId43"/>
    <p:sldId id="344" r:id="rId44"/>
    <p:sldId id="397" r:id="rId45"/>
    <p:sldId id="343" r:id="rId46"/>
    <p:sldId id="398" r:id="rId47"/>
    <p:sldId id="347" r:id="rId48"/>
    <p:sldId id="348" r:id="rId49"/>
    <p:sldId id="349" r:id="rId50"/>
    <p:sldId id="406" r:id="rId51"/>
    <p:sldId id="352" r:id="rId52"/>
    <p:sldId id="351" r:id="rId53"/>
    <p:sldId id="399" r:id="rId54"/>
    <p:sldId id="353" r:id="rId55"/>
    <p:sldId id="356" r:id="rId56"/>
    <p:sldId id="355" r:id="rId57"/>
    <p:sldId id="354" r:id="rId58"/>
    <p:sldId id="357" r:id="rId59"/>
    <p:sldId id="359" r:id="rId60"/>
    <p:sldId id="360" r:id="rId61"/>
    <p:sldId id="361" r:id="rId62"/>
    <p:sldId id="400" r:id="rId63"/>
    <p:sldId id="364" r:id="rId64"/>
    <p:sldId id="362" r:id="rId65"/>
    <p:sldId id="363" r:id="rId66"/>
    <p:sldId id="383" r:id="rId67"/>
    <p:sldId id="401" r:id="rId68"/>
    <p:sldId id="365" r:id="rId69"/>
    <p:sldId id="366" r:id="rId70"/>
    <p:sldId id="402" r:id="rId71"/>
    <p:sldId id="368" r:id="rId72"/>
    <p:sldId id="371" r:id="rId73"/>
    <p:sldId id="370" r:id="rId74"/>
    <p:sldId id="388" r:id="rId75"/>
    <p:sldId id="403" r:id="rId76"/>
    <p:sldId id="369" r:id="rId77"/>
    <p:sldId id="367" r:id="rId78"/>
    <p:sldId id="372" r:id="rId79"/>
    <p:sldId id="404" r:id="rId80"/>
    <p:sldId id="373" r:id="rId81"/>
    <p:sldId id="376" r:id="rId82"/>
    <p:sldId id="375" r:id="rId83"/>
    <p:sldId id="389" r:id="rId84"/>
    <p:sldId id="303" r:id="rId85"/>
    <p:sldId id="407" r:id="rId86"/>
  </p:sldIdLst>
  <p:sldSz cx="9144000" cy="6858000" type="screen4x3"/>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B6B6B"/>
    <a:srgbClr val="E8E8E8"/>
    <a:srgbClr val="435153"/>
    <a:srgbClr val="264DAE"/>
    <a:srgbClr val="4ADAD7"/>
    <a:srgbClr val="8A8A8A"/>
    <a:srgbClr val="90A3A6"/>
    <a:srgbClr val="EDDFF5"/>
    <a:srgbClr val="493B93"/>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71" autoAdjust="0"/>
    <p:restoredTop sz="93587" autoAdjust="0"/>
  </p:normalViewPr>
  <p:slideViewPr>
    <p:cSldViewPr snapToGrid="0">
      <p:cViewPr varScale="1">
        <p:scale>
          <a:sx n="80" d="100"/>
          <a:sy n="80" d="100"/>
        </p:scale>
        <p:origin x="978"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5138"/>
          </a:xfrm>
          <a:prstGeom prst="rect">
            <a:avLst/>
          </a:prstGeom>
        </p:spPr>
        <p:txBody>
          <a:bodyPr vert="horz" lIns="91440" tIns="45720" rIns="91440" bIns="45720" rtlCol="0"/>
          <a:lstStyle>
            <a:lvl1pPr algn="r">
              <a:defRPr sz="1200"/>
            </a:lvl1pPr>
          </a:lstStyle>
          <a:p>
            <a:fld id="{0AD33006-993C-46CE-BE81-A42F2D8A6269}" type="datetimeFigureOut">
              <a:rPr lang="en-US" smtClean="0"/>
              <a:t>2/22/2017</a:t>
            </a:fld>
            <a:endParaRPr lang="en-US"/>
          </a:p>
        </p:txBody>
      </p:sp>
      <p:sp>
        <p:nvSpPr>
          <p:cNvPr id="4" name="Slide Image Placeholder 3"/>
          <p:cNvSpPr>
            <a:spLocks noGrp="1" noRot="1" noChangeAspect="1"/>
          </p:cNvSpPr>
          <p:nvPr>
            <p:ph type="sldImg" idx="2"/>
          </p:nvPr>
        </p:nvSpPr>
        <p:spPr>
          <a:xfrm>
            <a:off x="11049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16425"/>
            <a:ext cx="5486400" cy="41830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675"/>
            <a:ext cx="2971800" cy="465138"/>
          </a:xfrm>
          <a:prstGeom prst="rect">
            <a:avLst/>
          </a:prstGeom>
        </p:spPr>
        <p:txBody>
          <a:bodyPr vert="horz" lIns="91440" tIns="45720" rIns="91440" bIns="45720" rtlCol="0" anchor="b"/>
          <a:lstStyle>
            <a:lvl1pPr algn="r">
              <a:defRPr sz="1200"/>
            </a:lvl1pPr>
          </a:lstStyle>
          <a:p>
            <a:fld id="{AC72CD79-D36A-4E01-AE1C-064887FE954D}" type="slidenum">
              <a:rPr lang="en-US" smtClean="0"/>
              <a:t>‹#›</a:t>
            </a:fld>
            <a:endParaRPr lang="en-US"/>
          </a:p>
        </p:txBody>
      </p:sp>
    </p:spTree>
    <p:extLst>
      <p:ext uri="{BB962C8B-B14F-4D97-AF65-F5344CB8AC3E}">
        <p14:creationId xmlns:p14="http://schemas.microsoft.com/office/powerpoint/2010/main" val="2104272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2.1.1.1 Securing the Network Infrastructure</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5</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2.1.2.4 Securing Line Access</a:t>
            </a:r>
          </a:p>
          <a:p>
            <a:r>
              <a:rPr lang="en-US" dirty="0" smtClean="0"/>
              <a:t>Syntax Checker: Secure Administrative Access on R2</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15</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2.1.3.1 Enhancing the Login Process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17</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2.1.3.2 Configuring Login Enhancement Features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18</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2.1.3.3 Enable Login Enhancements</a:t>
            </a:r>
          </a:p>
          <a:p>
            <a:r>
              <a:rPr lang="en-US" dirty="0" smtClean="0"/>
              <a:t>Syntax Checker: Configure Enhanced Login Security on R2</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19</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2.1.3.4 Logging Failed Attempts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20</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2.1.4.1 Steps for Configuring SSH</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22</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2.1.4.2 Modifying the SSH Configuration</a:t>
            </a:r>
          </a:p>
          <a:p>
            <a:r>
              <a:rPr lang="en-US" dirty="0" smtClean="0"/>
              <a:t>Syntax Checker: Enable SSH on R2</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23</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2.1.4.3 Connecting to an SSH-Enabled Router</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24</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2.2.1.1 Limiting Command Availability</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27</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2.2.1.2 Configuring</a:t>
            </a:r>
            <a:r>
              <a:rPr lang="en-US" baseline="0" dirty="0" smtClean="0"/>
              <a:t> and Assigning Privilege Levels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28</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2.1.1.2 Edge Router Security Approaches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6</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2.2.1.3 Limitations of Privilege</a:t>
            </a:r>
            <a:r>
              <a:rPr lang="en-US" baseline="0" dirty="0" smtClean="0"/>
              <a:t> Levels</a:t>
            </a:r>
          </a:p>
          <a:p>
            <a:r>
              <a:rPr lang="en-US" baseline="0" dirty="0" smtClean="0"/>
              <a:t>Syntax Checker: Configure Privilege Levels on R2</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29</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2.2.2.1 Role-Based CLI Access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31</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2.2.2.2 Role-Based Views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32</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2.2.2.3 Configuring Role-Based Views</a:t>
            </a:r>
          </a:p>
          <a:p>
            <a:r>
              <a:rPr lang="en-US" dirty="0" smtClean="0"/>
              <a:t>Syntax Checker: Configure Views on R2</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33</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2.2.2.4 Configuring Role-Based CLI </a:t>
            </a:r>
            <a:r>
              <a:rPr lang="en-US" dirty="0" err="1" smtClean="0"/>
              <a:t>Superviews</a:t>
            </a:r>
            <a:endParaRPr lang="en-US" dirty="0" smtClean="0"/>
          </a:p>
          <a:p>
            <a:r>
              <a:rPr lang="en-US" dirty="0" smtClean="0"/>
              <a:t>Syntax Checker: Configure </a:t>
            </a:r>
            <a:r>
              <a:rPr lang="en-US" dirty="0" err="1" smtClean="0"/>
              <a:t>Superviews</a:t>
            </a:r>
            <a:r>
              <a:rPr lang="en-US" baseline="0" dirty="0" smtClean="0"/>
              <a:t> on R2</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34</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2.2.2.5 Verify Role-Based CLI Views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35</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2.3.1.1 Cisco</a:t>
            </a:r>
            <a:r>
              <a:rPr lang="en-US" baseline="0" dirty="0" smtClean="0"/>
              <a:t> IOS Resilient Configuration Feature</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38</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2.3.1.2 Enabling the IOS Image Resilience Feature</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39</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2.3.1.3 The Primary </a:t>
            </a:r>
            <a:r>
              <a:rPr lang="en-US" dirty="0" err="1" smtClean="0"/>
              <a:t>Bootset</a:t>
            </a:r>
            <a:r>
              <a:rPr lang="en-US" dirty="0" smtClean="0"/>
              <a:t> Image</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40</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2.3.1.4 Configuring Secure Copy</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41</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2.1.1.3 Three Areas of Router Security</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7</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2.3.1.5 Recovering a</a:t>
            </a:r>
            <a:r>
              <a:rPr lang="en-US" baseline="0" dirty="0" smtClean="0"/>
              <a:t> Router Password</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42</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2.3.1.6 Password Recovery</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43</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2.3.2.1 Determining the Type of Management Access</a:t>
            </a:r>
          </a:p>
          <a:p>
            <a:r>
              <a:rPr lang="en-US" dirty="0" smtClean="0"/>
              <a:t>2.3.2.2 Out-of-Band and In-Band Access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45</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2.3.3.1 Introduction to Syslog</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47</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2.3.3.2 Syslog Operation</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48</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2.3.3.3 Syslog Message</a:t>
            </a:r>
          </a:p>
        </p:txBody>
      </p:sp>
      <p:sp>
        <p:nvSpPr>
          <p:cNvPr id="4" name="Slide Number Placeholder 3"/>
          <p:cNvSpPr>
            <a:spLocks noGrp="1"/>
          </p:cNvSpPr>
          <p:nvPr>
            <p:ph type="sldNum" sz="quarter" idx="10"/>
          </p:nvPr>
        </p:nvSpPr>
        <p:spPr/>
        <p:txBody>
          <a:bodyPr/>
          <a:lstStyle/>
          <a:p>
            <a:fld id="{AC72CD79-D36A-4E01-AE1C-064887FE954D}" type="slidenum">
              <a:rPr lang="en-US" smtClean="0"/>
              <a:t>49</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2.3.3.3 Syslog Message</a:t>
            </a:r>
          </a:p>
          <a:p>
            <a:r>
              <a:rPr lang="en-US" dirty="0" smtClean="0"/>
              <a:t>2.3.3.4 Activity - Parts 1-3 : Interpret Syslog Output</a:t>
            </a:r>
          </a:p>
        </p:txBody>
      </p:sp>
      <p:sp>
        <p:nvSpPr>
          <p:cNvPr id="4" name="Slide Number Placeholder 3"/>
          <p:cNvSpPr>
            <a:spLocks noGrp="1"/>
          </p:cNvSpPr>
          <p:nvPr>
            <p:ph type="sldNum" sz="quarter" idx="10"/>
          </p:nvPr>
        </p:nvSpPr>
        <p:spPr/>
        <p:txBody>
          <a:bodyPr/>
          <a:lstStyle/>
          <a:p>
            <a:fld id="{AC72CD79-D36A-4E01-AE1C-064887FE954D}" type="slidenum">
              <a:rPr lang="en-US" smtClean="0"/>
              <a:t>50</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2.3.3.5 Syslog Systems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51</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2.3.3.6 Configuring System Logging</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52</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2.3.4.1 Introduction to SNMP</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54</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2.1.1.4 Secure Administrative Access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8</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2.3.4.2 Management Information Base</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55</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2.3.4.3 SNMP Versions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56</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2.3.4.4 SNMP Vulnerabilities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57</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2.3.4.5 SNMPv3</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58</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2.3.4.6 Configuring SNMPv3 Security</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59</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2.3.4.7 Secure SNMPv3 Configuration Example</a:t>
            </a:r>
          </a:p>
          <a:p>
            <a:r>
              <a:rPr lang="en-US" dirty="0" smtClean="0"/>
              <a:t>Syntax Checker: Configure SNMPv3 Authentication Using</a:t>
            </a:r>
            <a:r>
              <a:rPr lang="en-US" baseline="0" dirty="0" smtClean="0"/>
              <a:t> an ACL</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60</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2.3.4.8 Verifying the</a:t>
            </a:r>
            <a:r>
              <a:rPr lang="en-US" baseline="0" dirty="0" smtClean="0"/>
              <a:t> SNMPv3 Configuration</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61</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2.3.5.1</a:t>
            </a:r>
            <a:r>
              <a:rPr lang="en-US" baseline="0" dirty="0" smtClean="0"/>
              <a:t> Network Time Protocol</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63</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2.3.5.2 NTP Server</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64</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2.3.5.3 NTP Authentication</a:t>
            </a:r>
          </a:p>
          <a:p>
            <a:r>
              <a:rPr lang="en-US" dirty="0" smtClean="0"/>
              <a:t>Syntax Checker: Configure NTP Authentication on R1</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65</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2.1.1.5 Secure Local and Remote Access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9</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2.4.1.1 Discovery Protocols CDP and LLDP</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68</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2.4.1.2 Settings for Protocols and Services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69</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2.4.2.1 Cisco </a:t>
            </a:r>
            <a:r>
              <a:rPr lang="en-US" dirty="0" err="1" smtClean="0"/>
              <a:t>AutoSecure</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71</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2.4.2.2 Using the Cisco </a:t>
            </a:r>
            <a:r>
              <a:rPr lang="en-US" dirty="0" err="1" smtClean="0"/>
              <a:t>AutoSecure</a:t>
            </a:r>
            <a:r>
              <a:rPr lang="en-US" dirty="0" smtClean="0"/>
              <a:t> Feature</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72</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2.4.2.3 Using the auto secure Command</a:t>
            </a:r>
          </a:p>
          <a:p>
            <a:r>
              <a:rPr lang="en-US" dirty="0" smtClean="0"/>
              <a:t>Syntax Checker:</a:t>
            </a:r>
            <a:r>
              <a:rPr lang="en-US" baseline="0" dirty="0" smtClean="0"/>
              <a:t> Use </a:t>
            </a:r>
            <a:r>
              <a:rPr lang="en-US" baseline="0" dirty="0" err="1" smtClean="0"/>
              <a:t>AutoSecure</a:t>
            </a:r>
            <a:r>
              <a:rPr lang="en-US" baseline="0" dirty="0" smtClean="0"/>
              <a:t> to Secure R1</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73</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2.5.1.1 Routing Protocol Spoofing</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76</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2.5.1.2 OSPF MD5 Routing Protocol Authentication</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77</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2.5.1.3 OSPF SHA Routing Protocol Authentication</a:t>
            </a:r>
          </a:p>
          <a:p>
            <a:r>
              <a:rPr lang="en-US" dirty="0" smtClean="0"/>
              <a:t>Syntax Checker: Configure OSPF Authentication Using SHA 256</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78</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2.5.2.1 Network Device Operations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80</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2.5.2.2 Control and Management Plane Vulnerabilities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81</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2.1.1.5 Secure Local and Remote Access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10</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2.5.2.3 </a:t>
            </a:r>
            <a:r>
              <a:rPr lang="en-US" dirty="0" err="1" smtClean="0"/>
              <a:t>CoPP</a:t>
            </a:r>
            <a:r>
              <a:rPr lang="en-US" dirty="0" smtClean="0"/>
              <a:t> Operation</a:t>
            </a:r>
          </a:p>
          <a:p>
            <a:r>
              <a:rPr lang="en-US" dirty="0" smtClean="0"/>
              <a:t>2.5.2.4 Activity - Identify the</a:t>
            </a:r>
            <a:r>
              <a:rPr lang="en-US" baseline="0" dirty="0" smtClean="0"/>
              <a:t> Features of </a:t>
            </a:r>
            <a:r>
              <a:rPr lang="en-US" baseline="0" dirty="0" err="1" smtClean="0"/>
              <a:t>CoPP</a:t>
            </a:r>
            <a:endParaRPr lang="en-US" baseline="0" dirty="0" smtClean="0"/>
          </a:p>
          <a:p>
            <a:r>
              <a:rPr lang="en-US" baseline="0" dirty="0" smtClean="0"/>
              <a:t>2.5.2.5 Activity - Identify the Network Device Security Features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82</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2.6.1.1 Packet Tracer - Configure Cisco Routers for Syslog, NTP, and SSH Operations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83</a:t>
            </a:fld>
            <a:endParaRPr lang="en-US"/>
          </a:p>
        </p:txBody>
      </p:sp>
    </p:spTree>
    <p:extLst>
      <p:ext uri="{BB962C8B-B14F-4D97-AF65-F5344CB8AC3E}">
        <p14:creationId xmlns:p14="http://schemas.microsoft.com/office/powerpoint/2010/main" val="12960727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smtClean="0"/>
              <a:t>https://www.netacad.com</a:t>
            </a:r>
          </a:p>
          <a:p>
            <a:endParaRPr lang="en-US" baseline="0" dirty="0" smtClean="0"/>
          </a:p>
        </p:txBody>
      </p:sp>
      <p:sp>
        <p:nvSpPr>
          <p:cNvPr id="4" name="Slide Number Placeholder 3"/>
          <p:cNvSpPr>
            <a:spLocks noGrp="1"/>
          </p:cNvSpPr>
          <p:nvPr>
            <p:ph type="sldNum" sz="quarter" idx="10"/>
          </p:nvPr>
        </p:nvSpPr>
        <p:spPr/>
        <p:txBody>
          <a:bodyPr/>
          <a:lstStyle/>
          <a:p>
            <a:fld id="{AC72CD79-D36A-4E01-AE1C-064887FE954D}" type="slidenum">
              <a:rPr lang="en-US" smtClean="0"/>
              <a:t>85</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2.1.2.1 Strong Passwords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12</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2.1.2.2 Increasing Access Security</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13</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2.1.2.3 Secret Password Algorithms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14</a:t>
            </a:fld>
            <a:endParaRPr lang="en-US"/>
          </a:p>
        </p:txBody>
      </p:sp>
    </p:spTree>
    <p:extLst>
      <p:ext uri="{BB962C8B-B14F-4D97-AF65-F5344CB8AC3E}">
        <p14:creationId xmlns:p14="http://schemas.microsoft.com/office/powerpoint/2010/main" val="37341452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3" name="Picture 4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8" name="Subtitle 2"/>
          <p:cNvSpPr>
            <a:spLocks noGrp="1"/>
          </p:cNvSpPr>
          <p:nvPr>
            <p:ph type="subTitle" idx="1" hasCustomPrompt="1"/>
          </p:nvPr>
        </p:nvSpPr>
        <p:spPr>
          <a:xfrm>
            <a:off x="236383" y="4464066"/>
            <a:ext cx="3657600" cy="384721"/>
          </a:xfrm>
        </p:spPr>
        <p:txBody>
          <a:bodyPr wrap="square">
            <a:spAutoFit/>
          </a:bodyPr>
          <a:lstStyle>
            <a:lvl1pPr marL="0" marR="0" indent="0" algn="l" defTabSz="914400" rtl="0" eaLnBrk="1" fontAlgn="auto" latinLnBrk="0" hangingPunct="1">
              <a:lnSpc>
                <a:spcPct val="95000"/>
              </a:lnSpc>
              <a:spcBef>
                <a:spcPct val="20000"/>
              </a:spcBef>
              <a:spcAft>
                <a:spcPts val="0"/>
              </a:spcAft>
              <a:buClr>
                <a:srgbClr val="92D050"/>
              </a:buClr>
              <a:buSzPct val="90000"/>
              <a:buFont typeface="Arial" pitchFamily="34" charset="0"/>
              <a:buNone/>
              <a:tabLst/>
              <a:defRPr lang="en-US" sz="2000" kern="1200" dirty="0">
                <a:solidFill>
                  <a:schemeClr val="bg1"/>
                </a:solidFill>
                <a:latin typeface="+mj-lt"/>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95000"/>
              </a:lnSpc>
              <a:spcBef>
                <a:spcPct val="20000"/>
              </a:spcBef>
              <a:spcAft>
                <a:spcPts val="0"/>
              </a:spcAft>
              <a:buClr>
                <a:srgbClr val="92D050"/>
              </a:buClr>
              <a:buSzPct val="90000"/>
              <a:buFont typeface="Arial" pitchFamily="34" charset="0"/>
              <a:buNone/>
              <a:tabLst/>
              <a:defRPr/>
            </a:pPr>
            <a:r>
              <a:rPr lang="en-US" dirty="0" smtClean="0"/>
              <a:t>Speaker Name</a:t>
            </a:r>
          </a:p>
        </p:txBody>
      </p:sp>
      <p:sp>
        <p:nvSpPr>
          <p:cNvPr id="50" name="Title 1"/>
          <p:cNvSpPr>
            <a:spLocks noGrp="1"/>
          </p:cNvSpPr>
          <p:nvPr>
            <p:ph type="ctrTitle" hasCustomPrompt="1"/>
          </p:nvPr>
        </p:nvSpPr>
        <p:spPr>
          <a:xfrm>
            <a:off x="221393" y="1248229"/>
            <a:ext cx="8112125" cy="2907239"/>
          </a:xfrm>
        </p:spPr>
        <p:txBody>
          <a:bodyPr/>
          <a:lstStyle>
            <a:lvl1pPr algn="l" defTabSz="914400" rtl="0" eaLnBrk="1" latinLnBrk="0" hangingPunct="1">
              <a:lnSpc>
                <a:spcPts val="6200"/>
              </a:lnSpc>
              <a:spcBef>
                <a:spcPct val="0"/>
              </a:spcBef>
              <a:buNone/>
              <a:defRPr lang="en-US" sz="5400" b="0" kern="1200" dirty="0">
                <a:solidFill>
                  <a:schemeClr val="bg1"/>
                </a:solidFill>
                <a:latin typeface="+mj-lt"/>
                <a:ea typeface="+mj-ea"/>
                <a:cs typeface="Arial" pitchFamily="34" charset="0"/>
              </a:defRPr>
            </a:lvl1pPr>
          </a:lstStyle>
          <a:p>
            <a:r>
              <a:rPr lang="en-US" dirty="0" smtClean="0"/>
              <a:t>Presentation Title Goes Here</a:t>
            </a:r>
            <a:endParaRPr lang="en-US" dirty="0"/>
          </a:p>
        </p:txBody>
      </p:sp>
      <p:pic>
        <p:nvPicPr>
          <p:cNvPr id="44"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5912068" y="330200"/>
            <a:ext cx="2889136" cy="480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 Placeholder 3"/>
          <p:cNvSpPr>
            <a:spLocks noGrp="1"/>
          </p:cNvSpPr>
          <p:nvPr>
            <p:ph type="body" sz="quarter" idx="10" hasCustomPrompt="1"/>
          </p:nvPr>
        </p:nvSpPr>
        <p:spPr>
          <a:xfrm>
            <a:off x="236383" y="4862154"/>
            <a:ext cx="3657600" cy="355482"/>
          </a:xfrm>
        </p:spPr>
        <p:txBody>
          <a:bodyPr wrap="square">
            <a:spAutoFit/>
          </a:bodyPr>
          <a:lstStyle>
            <a:lvl1pPr marL="0" indent="0">
              <a:buFontTx/>
              <a:buNone/>
              <a:defRPr sz="1800">
                <a:solidFill>
                  <a:schemeClr val="bg1"/>
                </a:solidFill>
              </a:defRPr>
            </a:lvl1pPr>
          </a:lstStyle>
          <a:p>
            <a:pPr lvl="0"/>
            <a:r>
              <a:rPr lang="en-US" dirty="0" smtClean="0"/>
              <a:t>Speaker Title</a:t>
            </a:r>
            <a:endParaRPr lang="en-US" dirty="0"/>
          </a:p>
        </p:txBody>
      </p:sp>
      <p:sp>
        <p:nvSpPr>
          <p:cNvPr id="6" name="Text Placeholder 5"/>
          <p:cNvSpPr>
            <a:spLocks noGrp="1"/>
          </p:cNvSpPr>
          <p:nvPr>
            <p:ph type="body" sz="quarter" idx="11" hasCustomPrompt="1"/>
          </p:nvPr>
        </p:nvSpPr>
        <p:spPr>
          <a:xfrm>
            <a:off x="236382" y="5231003"/>
            <a:ext cx="3657600" cy="297004"/>
          </a:xfrm>
        </p:spPr>
        <p:txBody>
          <a:bodyPr>
            <a:spAutoFit/>
          </a:bodyPr>
          <a:lstStyle>
            <a:lvl1pPr marL="0" indent="0">
              <a:buFontTx/>
              <a:buNone/>
              <a:defRPr sz="1400">
                <a:solidFill>
                  <a:schemeClr val="bg1"/>
                </a:solidFill>
              </a:defRPr>
            </a:lvl1pPr>
          </a:lstStyle>
          <a:p>
            <a:pPr lvl="0"/>
            <a:r>
              <a:rPr lang="en-US" dirty="0" smtClean="0"/>
              <a:t>Date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 with pull quot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39713" y="1339745"/>
            <a:ext cx="4103687" cy="4965700"/>
          </a:xfrm>
        </p:spPr>
        <p:txBody>
          <a:bodyPr/>
          <a:lstStyle>
            <a:lvl1pPr>
              <a:lnSpc>
                <a:spcPct val="95000"/>
              </a:lnSpc>
              <a:spcBef>
                <a:spcPts val="1480"/>
              </a:spcBef>
              <a:defRPr sz="22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Title 15"/>
          <p:cNvSpPr>
            <a:spLocks noGrp="1"/>
          </p:cNvSpPr>
          <p:nvPr>
            <p:ph type="title"/>
          </p:nvPr>
        </p:nvSpPr>
        <p:spPr>
          <a:xfrm>
            <a:off x="229702" y="432215"/>
            <a:ext cx="8588861" cy="838200"/>
          </a:xfrm>
        </p:spPr>
        <p:txBody>
          <a:bodyPr/>
          <a:lstStyle/>
          <a:p>
            <a:r>
              <a:rPr lang="en-US" dirty="0" smtClean="0"/>
              <a:t>Click to edit Master title style</a:t>
            </a:r>
            <a:endParaRPr lang="en-US" dirty="0"/>
          </a:p>
        </p:txBody>
      </p:sp>
      <p:sp>
        <p:nvSpPr>
          <p:cNvPr id="10" name="Rounded Rectangle 9"/>
          <p:cNvSpPr/>
          <p:nvPr userDrawn="1"/>
        </p:nvSpPr>
        <p:spPr>
          <a:xfrm>
            <a:off x="4984231" y="1416140"/>
            <a:ext cx="3759720" cy="4599033"/>
          </a:xfrm>
          <a:prstGeom prst="roundRect">
            <a:avLst>
              <a:gd name="adj" fmla="val 0"/>
            </a:avLst>
          </a:prstGeom>
          <a:gradFill flip="none" rotWithShape="1">
            <a:gsLst>
              <a:gs pos="0">
                <a:schemeClr val="tx1">
                  <a:lumMod val="20000"/>
                  <a:lumOff val="80000"/>
                </a:schemeClr>
              </a:gs>
              <a:gs pos="47000">
                <a:schemeClr val="bg1"/>
              </a:gs>
              <a:gs pos="100000">
                <a:srgbClr val="EDDFF5"/>
              </a:gs>
            </a:gsLst>
            <a:lin ang="2700000" scaled="1"/>
            <a:tileRect/>
          </a:grad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5" name="Text Placeholder 3"/>
          <p:cNvSpPr>
            <a:spLocks noGrp="1"/>
          </p:cNvSpPr>
          <p:nvPr>
            <p:ph type="body" sz="quarter" idx="15"/>
          </p:nvPr>
        </p:nvSpPr>
        <p:spPr>
          <a:xfrm>
            <a:off x="5221224" y="1747683"/>
            <a:ext cx="3236976" cy="1900292"/>
          </a:xfrm>
        </p:spPr>
        <p:txBody>
          <a:bodyPr/>
          <a:lstStyle>
            <a:lvl1pPr marL="114300" indent="-114300">
              <a:buFontTx/>
              <a:buNone/>
              <a:defRPr sz="2000"/>
            </a:lvl1pPr>
          </a:lstStyle>
          <a:p>
            <a:pPr lvl="0"/>
            <a:r>
              <a:rPr lang="en-US" dirty="0" smtClean="0"/>
              <a:t>Click to edit Master text styles</a:t>
            </a:r>
          </a:p>
        </p:txBody>
      </p:sp>
      <p:sp>
        <p:nvSpPr>
          <p:cNvPr id="17" name="Text Placeholder 21"/>
          <p:cNvSpPr>
            <a:spLocks noGrp="1"/>
          </p:cNvSpPr>
          <p:nvPr>
            <p:ph type="body" sz="quarter" idx="16"/>
          </p:nvPr>
        </p:nvSpPr>
        <p:spPr>
          <a:xfrm>
            <a:off x="5310124" y="4876800"/>
            <a:ext cx="3044497" cy="326243"/>
          </a:xfrm>
        </p:spPr>
        <p:txBody>
          <a:bodyPr wrap="square">
            <a:spAutoFit/>
          </a:bodyPr>
          <a:lstStyle>
            <a:lvl1pPr marL="0" indent="0">
              <a:buFontTx/>
              <a:buNone/>
              <a:defRPr sz="1600"/>
            </a:lvl1pPr>
          </a:lstStyle>
          <a:p>
            <a:pPr lvl="0"/>
            <a:r>
              <a:rPr lang="en-US" smtClean="0"/>
              <a:t>Click to edit Master text styles</a:t>
            </a:r>
          </a:p>
        </p:txBody>
      </p:sp>
      <p:cxnSp>
        <p:nvCxnSpPr>
          <p:cNvPr id="19" name="Straight Connector 18"/>
          <p:cNvCxnSpPr/>
          <p:nvPr userDrawn="1"/>
        </p:nvCxnSpPr>
        <p:spPr>
          <a:xfrm flipH="1">
            <a:off x="4990141" y="1335313"/>
            <a:ext cx="1" cy="4760687"/>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87332592"/>
      </p:ext>
    </p:extLst>
  </p:cSld>
  <p:clrMapOvr>
    <a:masterClrMapping/>
  </p:clrMapOvr>
  <p:transition>
    <p:wipe dir="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_2-Column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301752"/>
            <a:ext cx="4123944" cy="838200"/>
          </a:xfrm>
        </p:spPr>
        <p:txBody>
          <a:bodyPr vert="horz" lIns="82296" tIns="45720" rIns="82296" bIns="45720" rtlCol="0" anchor="t" anchorCtr="0">
            <a:noAutofit/>
          </a:bodyPr>
          <a:lst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r>
              <a:rPr lang="en-US" dirty="0" smtClean="0"/>
              <a:t>Two Column</a:t>
            </a:r>
            <a:br>
              <a:rPr lang="en-US" dirty="0" smtClean="0"/>
            </a:br>
            <a:r>
              <a:rPr lang="en-US" dirty="0" smtClean="0"/>
              <a:t>Title Left</a:t>
            </a:r>
            <a:endParaRPr lang="en-US" dirty="0"/>
          </a:p>
        </p:txBody>
      </p:sp>
      <p:sp>
        <p:nvSpPr>
          <p:cNvPr id="9" name="Text Placeholder 8"/>
          <p:cNvSpPr>
            <a:spLocks noGrp="1"/>
          </p:cNvSpPr>
          <p:nvPr>
            <p:ph type="body" sz="quarter" idx="11" hasCustomPrompt="1"/>
          </p:nvPr>
        </p:nvSpPr>
        <p:spPr>
          <a:xfrm>
            <a:off x="219455" y="1600200"/>
            <a:ext cx="4142232" cy="4526280"/>
          </a:xfrm>
        </p:spPr>
        <p:txBody>
          <a:bodyPr/>
          <a:lstStyle>
            <a:lvl1pPr marL="0" indent="0">
              <a:buNone/>
              <a:defRPr>
                <a:solidFill>
                  <a:schemeClr val="tx2"/>
                </a:solidFill>
                <a:latin typeface="+mj-lt"/>
              </a:defRPr>
            </a:lvl1pPr>
            <a:lvl2pPr marL="406400" indent="0">
              <a:buClr>
                <a:schemeClr val="accent5"/>
              </a:buClr>
              <a:buFontTx/>
              <a:buNone/>
              <a:tabLst/>
              <a:defRPr>
                <a:solidFill>
                  <a:schemeClr val="tx2"/>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a:t>
            </a:r>
            <a:br>
              <a:rPr lang="en-US" dirty="0" smtClean="0"/>
            </a:br>
            <a:r>
              <a:rPr lang="en-US" dirty="0" smtClean="0"/>
              <a:t>do not italicize; use yellow on the </a:t>
            </a:r>
            <a:br>
              <a:rPr lang="en-US" dirty="0" smtClean="0"/>
            </a:br>
            <a:r>
              <a:rPr lang="en-US" dirty="0" smtClean="0"/>
              <a:t>black template and red for the white template</a:t>
            </a:r>
          </a:p>
        </p:txBody>
      </p:sp>
      <p:sp>
        <p:nvSpPr>
          <p:cNvPr id="12" name="Text Placeholder 11"/>
          <p:cNvSpPr>
            <a:spLocks noGrp="1"/>
          </p:cNvSpPr>
          <p:nvPr>
            <p:ph type="body" sz="quarter" idx="12" hasCustomPrompt="1"/>
          </p:nvPr>
        </p:nvSpPr>
        <p:spPr>
          <a:xfrm>
            <a:off x="4818888" y="1600200"/>
            <a:ext cx="4005072" cy="4526280"/>
          </a:xfrm>
        </p:spPr>
        <p:txBody>
          <a:bodyPr/>
          <a:lstStyle>
            <a:lvl1pPr marL="0" indent="0">
              <a:buFontTx/>
              <a:buNone/>
              <a:defRPr>
                <a:solidFill>
                  <a:schemeClr val="tx1"/>
                </a:solidFill>
                <a:latin typeface="+mj-lt"/>
              </a:defRPr>
            </a:lvl1pPr>
            <a:lvl2pPr marL="406400" indent="0">
              <a:buClr>
                <a:schemeClr val="accent1">
                  <a:lumMod val="40000"/>
                  <a:lumOff val="60000"/>
                </a:schemeClr>
              </a:buClr>
              <a:buFont typeface="Arial" pitchFamily="34" charset="0"/>
              <a:buNone/>
              <a:defRPr>
                <a:solidFill>
                  <a:schemeClr val="tx1"/>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do not italicize; use yellow on the black template and red for the white template</a:t>
            </a:r>
          </a:p>
        </p:txBody>
      </p:sp>
      <p:sp>
        <p:nvSpPr>
          <p:cNvPr id="4" name="Text Placeholder 3"/>
          <p:cNvSpPr>
            <a:spLocks noGrp="1"/>
          </p:cNvSpPr>
          <p:nvPr>
            <p:ph type="body" sz="quarter" idx="13" hasCustomPrompt="1"/>
          </p:nvPr>
        </p:nvSpPr>
        <p:spPr>
          <a:xfrm>
            <a:off x="4818887" y="301752"/>
            <a:ext cx="3951308" cy="838200"/>
          </a:xfrm>
        </p:spPr>
        <p:txBody>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600" b="0" i="0" u="none" strike="noStrike" kern="1200" cap="none" spc="0" normalizeH="0" baseline="0" noProof="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0" i="0" u="none" strike="noStrike" kern="1200" cap="none" spc="0" normalizeH="0" baseline="0" noProof="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rPr>
              <a:t>Two Column</a:t>
            </a:r>
            <a:br>
              <a:rPr kumimoji="0" lang="en-US" sz="3600" b="0" i="0" u="none" strike="noStrike" kern="1200" cap="none" spc="0" normalizeH="0" baseline="0" noProof="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rPr>
            </a:br>
            <a:r>
              <a:rPr kumimoji="0" lang="en-US" sz="3600" b="0" i="0" u="none" strike="noStrike" kern="1200" cap="none" spc="0" normalizeH="0" baseline="0" noProof="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rPr>
              <a:t>Title Right</a:t>
            </a:r>
            <a:endParaRPr kumimoji="0" lang="en-US" sz="3600" b="0" i="0" u="none" strike="noStrike" kern="1200" cap="none" spc="0" normalizeH="0" baseline="0" noProof="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endParaRPr>
          </a:p>
        </p:txBody>
      </p:sp>
      <p:cxnSp>
        <p:nvCxnSpPr>
          <p:cNvPr id="14" name="Straight Connector 13"/>
          <p:cNvCxnSpPr/>
          <p:nvPr userDrawn="1"/>
        </p:nvCxnSpPr>
        <p:spPr>
          <a:xfrm>
            <a:off x="4486587" y="777667"/>
            <a:ext cx="0" cy="5287676"/>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sp>
        <p:nvSpPr>
          <p:cNvPr id="13" name="Text Placeholder 12"/>
          <p:cNvSpPr>
            <a:spLocks noGrp="1"/>
          </p:cNvSpPr>
          <p:nvPr>
            <p:ph type="body" sz="quarter" idx="14"/>
          </p:nvPr>
        </p:nvSpPr>
        <p:spPr>
          <a:xfrm>
            <a:off x="244475" y="1866900"/>
            <a:ext cx="2622550" cy="4391025"/>
          </a:xfrm>
        </p:spPr>
        <p:txBody>
          <a:bodyPr/>
          <a:lstStyle>
            <a:lvl1pPr algn="l" defTabSz="914400" rtl="0" eaLnBrk="1" latinLnBrk="0" hangingPunct="1">
              <a:lnSpc>
                <a:spcPct val="95000"/>
              </a:lnSpc>
              <a:defRPr lang="en-US" sz="2000" kern="1200" dirty="0" smtClean="0">
                <a:solidFill>
                  <a:srgbClr val="435153"/>
                </a:solidFill>
                <a:latin typeface="+mj-lt"/>
                <a:ea typeface="+mn-ea"/>
                <a:cs typeface="+mn-cs"/>
              </a:defRPr>
            </a:lvl1pPr>
            <a:lvl2pPr algn="l" defTabSz="914400" rtl="0" eaLnBrk="1" latinLnBrk="0" hangingPunct="1">
              <a:lnSpc>
                <a:spcPct val="95000"/>
              </a:lnSpc>
              <a:defRPr lang="en-US" sz="1600" kern="1200" dirty="0" smtClean="0">
                <a:solidFill>
                  <a:srgbClr val="435153"/>
                </a:solidFill>
                <a:latin typeface="+mj-lt"/>
                <a:ea typeface="+mn-ea"/>
                <a:cs typeface="Arial" pitchFamily="34" charset="0"/>
              </a:defRPr>
            </a:lvl2pPr>
            <a:lvl3pPr marL="569912" indent="0" algn="l" defTabSz="914400" rtl="0" eaLnBrk="1" latinLnBrk="0" hangingPunct="1">
              <a:lnSpc>
                <a:spcPct val="95000"/>
              </a:lnSpc>
              <a:defRPr lang="en-US" sz="1400" kern="1200" dirty="0" smtClean="0">
                <a:solidFill>
                  <a:srgbClr val="435153"/>
                </a:solidFill>
                <a:latin typeface="+mj-lt"/>
                <a:ea typeface="+mn-ea"/>
                <a:cs typeface="Arial" pitchFamily="34" charset="0"/>
              </a:defRPr>
            </a:lvl3pPr>
            <a:lvl4pPr algn="l" defTabSz="914400" rtl="0" eaLnBrk="1" latinLnBrk="0" hangingPunct="1">
              <a:lnSpc>
                <a:spcPct val="95000"/>
              </a:lnSpc>
              <a:defRPr lang="en-US" sz="1200" kern="1200" dirty="0" smtClean="0">
                <a:solidFill>
                  <a:srgbClr val="435153"/>
                </a:solidFill>
                <a:latin typeface="+mj-lt"/>
                <a:ea typeface="+mn-ea"/>
                <a:cs typeface="Arial" pitchFamily="34" charset="0"/>
              </a:defRPr>
            </a:lvl4pPr>
            <a:lvl5pPr algn="l" defTabSz="914400" rtl="0" eaLnBrk="1" latinLnBrk="0" hangingPunct="1">
              <a:lnSpc>
                <a:spcPct val="95000"/>
              </a:lnSpc>
              <a:defRPr lang="en-US" sz="1200" kern="1200" dirty="0">
                <a:solidFill>
                  <a:srgbClr val="435153"/>
                </a:solidFill>
                <a:latin typeface="+mj-lt"/>
                <a:ea typeface="+mn-ea"/>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12"/>
          <p:cNvSpPr>
            <a:spLocks noGrp="1"/>
          </p:cNvSpPr>
          <p:nvPr>
            <p:ph type="body" sz="quarter" idx="15"/>
          </p:nvPr>
        </p:nvSpPr>
        <p:spPr>
          <a:xfrm>
            <a:off x="3292474" y="1866900"/>
            <a:ext cx="2593975" cy="4362450"/>
          </a:xfrm>
        </p:spPr>
        <p:txBody>
          <a:bodyPr/>
          <a:lstStyle>
            <a:lvl1pPr algn="l" defTabSz="914400" rtl="0" eaLnBrk="1" latinLnBrk="0" hangingPunct="1">
              <a:lnSpc>
                <a:spcPct val="95000"/>
              </a:lnSpc>
              <a:defRPr lang="en-US" sz="2000" kern="1200" dirty="0" smtClean="0">
                <a:solidFill>
                  <a:srgbClr val="435153"/>
                </a:solidFill>
                <a:latin typeface="+mj-lt"/>
                <a:ea typeface="+mn-ea"/>
                <a:cs typeface="+mn-cs"/>
              </a:defRPr>
            </a:lvl1pPr>
            <a:lvl2pPr algn="l" defTabSz="914400" rtl="0" eaLnBrk="1" latinLnBrk="0" hangingPunct="1">
              <a:lnSpc>
                <a:spcPct val="95000"/>
              </a:lnSpc>
              <a:defRPr lang="en-US" sz="1600" kern="1200" dirty="0" smtClean="0">
                <a:solidFill>
                  <a:srgbClr val="435153"/>
                </a:solidFill>
                <a:latin typeface="+mj-lt"/>
                <a:ea typeface="+mn-ea"/>
                <a:cs typeface="Arial" pitchFamily="34" charset="0"/>
              </a:defRPr>
            </a:lvl2pPr>
            <a:lvl3pPr marL="569912" indent="0" algn="l" defTabSz="914400" rtl="0" eaLnBrk="1" latinLnBrk="0" hangingPunct="1">
              <a:lnSpc>
                <a:spcPct val="95000"/>
              </a:lnSpc>
              <a:defRPr lang="en-US" sz="1400" kern="1200" dirty="0" smtClean="0">
                <a:solidFill>
                  <a:srgbClr val="435153"/>
                </a:solidFill>
                <a:latin typeface="+mj-lt"/>
                <a:ea typeface="+mn-ea"/>
                <a:cs typeface="Arial" pitchFamily="34" charset="0"/>
              </a:defRPr>
            </a:lvl3pPr>
            <a:lvl4pPr algn="l" defTabSz="914400" rtl="0" eaLnBrk="1" latinLnBrk="0" hangingPunct="1">
              <a:lnSpc>
                <a:spcPct val="95000"/>
              </a:lnSpc>
              <a:defRPr lang="en-US" sz="1200" kern="1200" dirty="0" smtClean="0">
                <a:solidFill>
                  <a:srgbClr val="435153"/>
                </a:solidFill>
                <a:latin typeface="+mj-lt"/>
                <a:ea typeface="+mn-ea"/>
                <a:cs typeface="Arial" pitchFamily="34" charset="0"/>
              </a:defRPr>
            </a:lvl4pPr>
            <a:lvl5pPr algn="l" defTabSz="914400" rtl="0" eaLnBrk="1" latinLnBrk="0" hangingPunct="1">
              <a:lnSpc>
                <a:spcPct val="95000"/>
              </a:lnSpc>
              <a:defRPr lang="en-US" sz="1200" kern="1200" dirty="0">
                <a:solidFill>
                  <a:srgbClr val="435153"/>
                </a:solidFill>
                <a:latin typeface="+mj-lt"/>
                <a:ea typeface="+mn-ea"/>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12"/>
          <p:cNvSpPr>
            <a:spLocks noGrp="1"/>
          </p:cNvSpPr>
          <p:nvPr>
            <p:ph type="body" sz="quarter" idx="16"/>
          </p:nvPr>
        </p:nvSpPr>
        <p:spPr>
          <a:xfrm>
            <a:off x="6275388" y="1866900"/>
            <a:ext cx="2633662" cy="4333875"/>
          </a:xfrm>
        </p:spPr>
        <p:txBody>
          <a:bodyPr/>
          <a:lstStyle>
            <a:lvl1pPr algn="l" defTabSz="914400" rtl="0" eaLnBrk="1" latinLnBrk="0" hangingPunct="1">
              <a:lnSpc>
                <a:spcPct val="95000"/>
              </a:lnSpc>
              <a:defRPr lang="en-US" sz="2000" kern="1200" dirty="0" smtClean="0">
                <a:solidFill>
                  <a:srgbClr val="435153"/>
                </a:solidFill>
                <a:latin typeface="+mj-lt"/>
                <a:ea typeface="+mn-ea"/>
                <a:cs typeface="+mn-cs"/>
              </a:defRPr>
            </a:lvl1pPr>
            <a:lvl2pPr algn="l" defTabSz="914400" rtl="0" eaLnBrk="1" latinLnBrk="0" hangingPunct="1">
              <a:lnSpc>
                <a:spcPct val="95000"/>
              </a:lnSpc>
              <a:defRPr lang="en-US" sz="1600" kern="1200" dirty="0" smtClean="0">
                <a:solidFill>
                  <a:srgbClr val="435153"/>
                </a:solidFill>
                <a:latin typeface="+mj-lt"/>
                <a:ea typeface="+mn-ea"/>
                <a:cs typeface="Arial" pitchFamily="34" charset="0"/>
              </a:defRPr>
            </a:lvl2pPr>
            <a:lvl3pPr marL="569912" indent="0" algn="l" defTabSz="914400" rtl="0" eaLnBrk="1" latinLnBrk="0" hangingPunct="1">
              <a:lnSpc>
                <a:spcPct val="95000"/>
              </a:lnSpc>
              <a:defRPr lang="en-US" sz="1400" kern="1200" dirty="0" smtClean="0">
                <a:solidFill>
                  <a:srgbClr val="435153"/>
                </a:solidFill>
                <a:latin typeface="+mj-lt"/>
                <a:ea typeface="+mn-ea"/>
                <a:cs typeface="Arial" pitchFamily="34" charset="0"/>
              </a:defRPr>
            </a:lvl3pPr>
            <a:lvl4pPr algn="l" defTabSz="914400" rtl="0" eaLnBrk="1" latinLnBrk="0" hangingPunct="1">
              <a:lnSpc>
                <a:spcPct val="95000"/>
              </a:lnSpc>
              <a:defRPr lang="en-US" sz="1200" kern="1200" dirty="0" smtClean="0">
                <a:solidFill>
                  <a:srgbClr val="435153"/>
                </a:solidFill>
                <a:latin typeface="+mj-lt"/>
                <a:ea typeface="+mn-ea"/>
                <a:cs typeface="Arial" pitchFamily="34" charset="0"/>
              </a:defRPr>
            </a:lvl4pPr>
            <a:lvl5pPr algn="l" defTabSz="914400" rtl="0" eaLnBrk="1" latinLnBrk="0" hangingPunct="1">
              <a:lnSpc>
                <a:spcPct val="95000"/>
              </a:lnSpc>
              <a:defRPr lang="en-US" sz="1200" kern="1200" dirty="0">
                <a:solidFill>
                  <a:srgbClr val="435153"/>
                </a:solidFill>
                <a:latin typeface="+mj-lt"/>
                <a:ea typeface="+mn-ea"/>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Text Placeholder 20"/>
          <p:cNvSpPr>
            <a:spLocks noGrp="1" noChangeAspect="1"/>
          </p:cNvSpPr>
          <p:nvPr>
            <p:ph type="body" sz="quarter" idx="17"/>
          </p:nvPr>
        </p:nvSpPr>
        <p:spPr>
          <a:xfrm>
            <a:off x="219456" y="319099"/>
            <a:ext cx="2670048" cy="1200329"/>
          </a:xfrm>
        </p:spPr>
        <p:txBody>
          <a:bodyPr anchor="b" anchorCtr="0">
            <a:sp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0" normalizeH="0" baseline="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22" name="Text Placeholder 20"/>
          <p:cNvSpPr>
            <a:spLocks noGrp="1"/>
          </p:cNvSpPr>
          <p:nvPr>
            <p:ph type="body" sz="quarter" idx="18"/>
          </p:nvPr>
        </p:nvSpPr>
        <p:spPr>
          <a:xfrm>
            <a:off x="3255264" y="319099"/>
            <a:ext cx="2670048" cy="1200329"/>
          </a:xfrm>
        </p:spPr>
        <p:txBody>
          <a:bodyPr anchor="b" anchorCtr="0">
            <a:sp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0" normalizeH="0" baseline="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smtClean="0"/>
              <a:t>Click to edit Master text styles</a:t>
            </a:r>
          </a:p>
        </p:txBody>
      </p:sp>
      <p:sp>
        <p:nvSpPr>
          <p:cNvPr id="24" name="Text Placeholder 20"/>
          <p:cNvSpPr>
            <a:spLocks noGrp="1" noChangeAspect="1"/>
          </p:cNvSpPr>
          <p:nvPr>
            <p:ph type="body" sz="quarter" idx="19"/>
          </p:nvPr>
        </p:nvSpPr>
        <p:spPr>
          <a:xfrm>
            <a:off x="6247902" y="319099"/>
            <a:ext cx="2670048" cy="1200329"/>
          </a:xfrm>
        </p:spPr>
        <p:txBody>
          <a:bodyPr anchor="b" anchorCtr="0">
            <a:sp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0" normalizeH="0" baseline="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smtClean="0"/>
              <a:t>Click to edit Master text styles</a:t>
            </a:r>
          </a:p>
        </p:txBody>
      </p:sp>
      <p:cxnSp>
        <p:nvCxnSpPr>
          <p:cNvPr id="11" name="Straight Connector 10"/>
          <p:cNvCxnSpPr/>
          <p:nvPr userDrawn="1"/>
        </p:nvCxnSpPr>
        <p:spPr>
          <a:xfrm>
            <a:off x="3082817" y="869003"/>
            <a:ext cx="0" cy="5287676"/>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6083084" y="869003"/>
            <a:ext cx="0" cy="5287676"/>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39" name="Title 1"/>
          <p:cNvSpPr>
            <a:spLocks noGrp="1"/>
          </p:cNvSpPr>
          <p:nvPr>
            <p:ph type="title" hasCustomPrompt="1"/>
          </p:nvPr>
        </p:nvSpPr>
        <p:spPr>
          <a:xfrm>
            <a:off x="246972" y="439710"/>
            <a:ext cx="8567244" cy="838200"/>
          </a:xfrm>
        </p:spPr>
        <p:txBody>
          <a:bodyPr/>
          <a:lst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r>
              <a:rPr lang="en-US" dirty="0" smtClean="0"/>
              <a:t>Slide Title Goes Here</a:t>
            </a:r>
            <a:endParaRPr lang="en-US" dirty="0"/>
          </a:p>
        </p:txBody>
      </p:sp>
      <p:sp>
        <p:nvSpPr>
          <p:cNvPr id="36" name="Chart Placeholder 35"/>
          <p:cNvSpPr>
            <a:spLocks noGrp="1"/>
          </p:cNvSpPr>
          <p:nvPr>
            <p:ph type="chart" sz="quarter" idx="10"/>
          </p:nvPr>
        </p:nvSpPr>
        <p:spPr>
          <a:xfrm>
            <a:off x="359764" y="1476375"/>
            <a:ext cx="8439461" cy="4305300"/>
          </a:xfrm>
        </p:spPr>
        <p:txBody>
          <a:bodyPr anchor="ctr" anchorCtr="1"/>
          <a:lstStyle>
            <a:lvl1pPr>
              <a:buNone/>
              <a:defRPr>
                <a:latin typeface="+mj-lt"/>
              </a:defRPr>
            </a:lvl1pPr>
          </a:lstStyle>
          <a:p>
            <a:r>
              <a:rPr lang="en-US" dirty="0" smtClean="0"/>
              <a:t>Click icon to add chart</a:t>
            </a:r>
            <a:endParaRPr lang="en-US" dirty="0"/>
          </a:p>
        </p:txBody>
      </p:sp>
      <p:sp>
        <p:nvSpPr>
          <p:cNvPr id="4" name="Text Placeholder 9"/>
          <p:cNvSpPr>
            <a:spLocks noGrp="1"/>
          </p:cNvSpPr>
          <p:nvPr>
            <p:ph type="body" sz="quarter" idx="11" hasCustomPrompt="1"/>
          </p:nvPr>
        </p:nvSpPr>
        <p:spPr>
          <a:xfrm>
            <a:off x="249466" y="6062114"/>
            <a:ext cx="7461250" cy="276999"/>
          </a:xfrm>
        </p:spPr>
        <p:txBody>
          <a:bodyPr wrap="square" anchor="b" anchorCtr="0">
            <a:spAutoFit/>
          </a:bodyPr>
          <a:lstStyle>
            <a:lvl1pPr algn="l" defTabSz="804863">
              <a:lnSpc>
                <a:spcPct val="100000"/>
              </a:lnSpc>
              <a:spcBef>
                <a:spcPct val="50000"/>
              </a:spcBef>
              <a:buNone/>
              <a:defRPr sz="1200">
                <a:solidFill>
                  <a:srgbClr val="435153"/>
                </a:solidFill>
                <a:latin typeface="+mj-lt"/>
              </a:defRPr>
            </a:lvl1pPr>
            <a:lvl2pPr>
              <a:buFont typeface="Arial" pitchFamily="34" charset="0"/>
              <a:buNone/>
              <a:defRPr sz="1400"/>
            </a:lvl2pPr>
            <a:lvl3pPr>
              <a:buFont typeface="Arial" pitchFamily="34" charset="0"/>
              <a:buNone/>
              <a:defRPr sz="1400"/>
            </a:lvl3pPr>
            <a:lvl4pPr>
              <a:buFont typeface="Arial" pitchFamily="34" charset="0"/>
              <a:buNone/>
              <a:defRPr sz="1400"/>
            </a:lvl4pPr>
            <a:lvl5pPr>
              <a:buFont typeface="Arial" pitchFamily="34" charset="0"/>
              <a:buNone/>
              <a:defRPr sz="1400"/>
            </a:lvl5pPr>
          </a:lstStyle>
          <a:p>
            <a:pPr lvl="0"/>
            <a:r>
              <a:rPr lang="en-US" dirty="0" smtClean="0"/>
              <a:t>Source: Placeholder for Notes Is 12 Points</a:t>
            </a:r>
          </a:p>
        </p:txBody>
      </p:sp>
    </p:spTree>
  </p:cSld>
  <p:clrMapOvr>
    <a:masterClrMapping/>
  </p:clrMapOvr>
  <p:transition>
    <p:wipe dir="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ottom title_photo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5430244"/>
            <a:ext cx="8558698"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r>
              <a:rPr lang="en-US" dirty="0" smtClean="0"/>
              <a:t>Slide Title Goes Here</a:t>
            </a:r>
            <a:endParaRPr lang="en-US" dirty="0"/>
          </a:p>
        </p:txBody>
      </p:sp>
      <p:sp>
        <p:nvSpPr>
          <p:cNvPr id="4" name="Text Placeholder 3"/>
          <p:cNvSpPr>
            <a:spLocks noGrp="1"/>
          </p:cNvSpPr>
          <p:nvPr>
            <p:ph type="body" sz="quarter" idx="10" hasCustomPrompt="1"/>
          </p:nvPr>
        </p:nvSpPr>
        <p:spPr>
          <a:xfrm>
            <a:off x="246888" y="1600200"/>
            <a:ext cx="4005072" cy="3749040"/>
          </a:xfrm>
        </p:spPr>
        <p:txBody>
          <a:bodyPr anchor="ctr" anchorCtr="0">
            <a:normAutofit/>
          </a:bodyPr>
          <a:lstStyle>
            <a:lvl1pPr marL="0" indent="0">
              <a:buFontTx/>
              <a:buNone/>
              <a:defRPr sz="2400" baseline="0">
                <a:solidFill>
                  <a:schemeClr val="tx1">
                    <a:lumMod val="75000"/>
                  </a:schemeClr>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Simple text goes here and can wrap to accommodate more lines of information</a:t>
            </a:r>
          </a:p>
        </p:txBody>
      </p:sp>
      <p:sp>
        <p:nvSpPr>
          <p:cNvPr id="6" name="Picture Placeholder 5"/>
          <p:cNvSpPr>
            <a:spLocks noGrp="1"/>
          </p:cNvSpPr>
          <p:nvPr>
            <p:ph type="pic" sz="quarter" idx="11" hasCustomPrompt="1"/>
          </p:nvPr>
        </p:nvSpPr>
        <p:spPr>
          <a:xfrm>
            <a:off x="4873752" y="1947672"/>
            <a:ext cx="3429000" cy="2990088"/>
          </a:xfrm>
        </p:spPr>
        <p:txBody>
          <a:bodyPr anchor="ctr" anchorCtr="1"/>
          <a:lstStyle>
            <a:lvl1pPr algn="ctr">
              <a:buFontTx/>
              <a:buNone/>
              <a:defRPr>
                <a:latin typeface="+mj-lt"/>
              </a:defRPr>
            </a:lvl1pPr>
          </a:lstStyle>
          <a:p>
            <a:r>
              <a:rPr lang="en-US" dirty="0" smtClean="0"/>
              <a:t>Insert photo here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ottom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5430244"/>
            <a:ext cx="8558698"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r>
              <a:rPr lang="en-US" dirty="0" smtClean="0"/>
              <a:t>Slide Title Goes Here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93776" y="5852160"/>
            <a:ext cx="8112126" cy="384175"/>
          </a:xfrm>
        </p:spPr>
        <p:txBody>
          <a:bodyPr>
            <a:norm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rgbClr val="493B93"/>
                </a:solidFill>
                <a:latin typeface="+mj-lt"/>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spcBef>
                <a:spcPct val="20000"/>
              </a:spcBef>
              <a:buFont typeface="Arial" pitchFamily="34" charset="0"/>
              <a:buNone/>
            </a:pPr>
            <a:r>
              <a:rPr lang="en-US" dirty="0" smtClean="0"/>
              <a:t>Presenter Name and Title Go Here</a:t>
            </a:r>
            <a:endParaRPr lang="en-US" dirty="0"/>
          </a:p>
        </p:txBody>
      </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19456" y="649224"/>
            <a:ext cx="8112125" cy="4480560"/>
          </a:xfrm>
        </p:spPr>
        <p:txBody>
          <a:bodyPr/>
          <a:lstStyle>
            <a:lvl1pPr marL="236538" indent="-236538" algn="l" defTabSz="914400" rtl="0" eaLnBrk="1" latinLnBrk="0" hangingPunct="1">
              <a:lnSpc>
                <a:spcPts val="5200"/>
              </a:lnSpc>
              <a:spcBef>
                <a:spcPct val="20000"/>
              </a:spcBef>
              <a:buClr>
                <a:schemeClr val="tx1"/>
              </a:buClr>
              <a:buFont typeface="Arial" pitchFamily="34" charset="0"/>
              <a:buNone/>
              <a:defRPr kumimoji="0" lang="en-US" sz="5400" b="0" i="0" u="none" strike="noStrike" kern="1200" cap="none" spc="0" normalizeH="0" baseline="0" dirty="0">
                <a:ln>
                  <a:noFill/>
                </a:ln>
                <a:gradFill flip="none" rotWithShape="1">
                  <a:gsLst>
                    <a:gs pos="16000">
                      <a:srgbClr val="6B308D">
                        <a:lumMod val="80000"/>
                        <a:lumOff val="20000"/>
                      </a:srgbClr>
                    </a:gs>
                    <a:gs pos="100000">
                      <a:srgbClr val="28A7DF"/>
                    </a:gs>
                  </a:gsLst>
                  <a:lin ang="1800000" scaled="0"/>
                  <a:tileRect/>
                </a:gradFill>
                <a:effectLst/>
                <a:uLnTx/>
                <a:uFillTx/>
                <a:latin typeface="+mj-lt"/>
                <a:ea typeface="+mj-ea"/>
                <a:cs typeface="Arial" pitchFamily="34" charset="0"/>
              </a:defRPr>
            </a:lvl1pPr>
          </a:lstStyle>
          <a:p>
            <a:r>
              <a:rPr lang="en-US" dirty="0" smtClean="0"/>
              <a:t>“Format large quotes using this slide layout. Be sure to cite your source below.”</a:t>
            </a:r>
            <a:endParaRPr lang="en-US" dirty="0"/>
          </a:p>
        </p:txBody>
      </p:sp>
      <p:sp>
        <p:nvSpPr>
          <p:cNvPr id="49" name="Rectangle 3"/>
          <p:cNvSpPr>
            <a:spLocks noChangeArrowheads="1"/>
          </p:cNvSpPr>
          <p:nvPr/>
        </p:nvSpPr>
        <p:spPr bwMode="hidden">
          <a:xfrm>
            <a:off x="0" y="0"/>
            <a:ext cx="9144000" cy="177800"/>
          </a:xfrm>
          <a:prstGeom prst="rect">
            <a:avLst/>
          </a:prstGeom>
          <a:solidFill>
            <a:srgbClr val="FFFFFF"/>
          </a:solidFill>
          <a:ln w="25400" algn="ctr">
            <a:noFill/>
            <a:miter lim="800000"/>
            <a:headEnd/>
            <a:tailEnd/>
          </a:ln>
          <a:effectLst/>
        </p:spPr>
        <p:txBody>
          <a:bodyPr wrap="none" anchor="ctr"/>
          <a:lstStyle/>
          <a:p>
            <a:endParaRPr lang="en-US">
              <a:latin typeface="+mj-lt"/>
            </a:endParaRPr>
          </a:p>
        </p:txBody>
      </p:sp>
    </p:spTree>
  </p:cSld>
  <p:clrMapOvr>
    <a:masterClrMapping/>
  </p:clrMapOvr>
  <p:transition>
    <p:wipe dir="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ig Statement">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p:ph type="title" hasCustomPrompt="1"/>
          </p:nvPr>
        </p:nvSpPr>
        <p:spPr>
          <a:xfrm>
            <a:off x="237744" y="484632"/>
            <a:ext cx="8755128" cy="4372131"/>
          </a:xfrm>
        </p:spPr>
        <p:txBody>
          <a:bodyPr anchor="b" anchorCtr="0"/>
          <a:lstStyle>
            <a:lvl1pPr marL="228600" indent="-228600">
              <a:buFont typeface="Arial" pitchFamily="34" charset="0"/>
              <a:buChar char="“"/>
              <a:defRPr sz="6000" spc="-200" baseline="0">
                <a:solidFill>
                  <a:schemeClr val="bg1"/>
                </a:solidFill>
                <a:latin typeface="+mj-lt"/>
              </a:defRPr>
            </a:lvl1pPr>
          </a:lstStyle>
          <a:p>
            <a:r>
              <a:rPr lang="en-US" dirty="0" smtClean="0"/>
              <a:t>Format large quotes using this slide layout. Be sure to cite your source below.”</a:t>
            </a:r>
            <a:endParaRPr lang="en-US" dirty="0"/>
          </a:p>
        </p:txBody>
      </p:sp>
      <p:sp>
        <p:nvSpPr>
          <p:cNvPr id="28" name="Rectangle 5"/>
          <p:cNvSpPr>
            <a:spLocks noChangeArrowheads="1"/>
          </p:cNvSpPr>
          <p:nvPr/>
        </p:nvSpPr>
        <p:spPr bwMode="ltGray">
          <a:xfrm>
            <a:off x="7762659" y="6584513"/>
            <a:ext cx="812991"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a:t>
            </a:r>
            <a:r>
              <a:rPr lang="en-US" sz="600" dirty="0" smtClean="0">
                <a:solidFill>
                  <a:schemeClr val="bg1"/>
                </a:solidFill>
                <a:latin typeface="+mj-lt"/>
              </a:rPr>
              <a:t>Public</a:t>
            </a:r>
            <a:endParaRPr lang="en-US" sz="600" dirty="0">
              <a:solidFill>
                <a:schemeClr val="bg1"/>
              </a:solidFill>
              <a:latin typeface="+mj-lt"/>
            </a:endParaRPr>
          </a:p>
        </p:txBody>
      </p:sp>
      <p:sp>
        <p:nvSpPr>
          <p:cNvPr id="7" name="Text Placeholder 4"/>
          <p:cNvSpPr>
            <a:spLocks noGrp="1"/>
          </p:cNvSpPr>
          <p:nvPr>
            <p:ph type="body" sz="quarter" idx="11" hasCustomPrompt="1"/>
          </p:nvPr>
        </p:nvSpPr>
        <p:spPr>
          <a:xfrm>
            <a:off x="460248" y="5358903"/>
            <a:ext cx="8574685" cy="614362"/>
          </a:xfrm>
        </p:spPr>
        <p:txBody>
          <a:bodyPr vert="horz" lIns="91440" tIns="45720" rIns="91440" bIns="45720" rtlCol="0">
            <a:normAutofit/>
          </a:bodyPr>
          <a:lstStyle>
            <a:lvl1pPr marL="0" indent="0">
              <a:buNone/>
              <a:defRPr lang="en-US" sz="2400" kern="1200" dirty="0" smtClean="0">
                <a:solidFill>
                  <a:schemeClr val="bg1"/>
                </a:solidFill>
                <a:latin typeface="+mj-lt"/>
                <a:ea typeface="+mn-ea"/>
                <a:cs typeface="+mn-cs"/>
              </a:defRPr>
            </a:lvl1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Source</a:t>
            </a:r>
            <a:endParaRPr lang="en-US" dirty="0"/>
          </a:p>
        </p:txBody>
      </p:sp>
      <p:sp>
        <p:nvSpPr>
          <p:cNvPr id="21"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FFFFFF"/>
                </a:solidFill>
                <a:latin typeface="+mj-lt"/>
              </a:rPr>
              <a:t>© 2013 Cisco and/or its affiliates. All rights reserved.</a:t>
            </a:r>
            <a:endParaRPr lang="en-US" sz="600" dirty="0">
              <a:solidFill>
                <a:srgbClr val="FFFFFF"/>
              </a:solidFill>
              <a:latin typeface="+mj-lt"/>
            </a:endParaRPr>
          </a:p>
        </p:txBody>
      </p:sp>
      <p:sp>
        <p:nvSpPr>
          <p:cNvPr id="22"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1"/>
                </a:solidFill>
                <a:latin typeface="+mj-lt"/>
              </a:rPr>
              <a:pPr algn="r" defTabSz="814388">
                <a:lnSpc>
                  <a:spcPct val="100000"/>
                </a:lnSpc>
              </a:pPr>
              <a:t>‹#›</a:t>
            </a:fld>
            <a:endParaRPr lang="en-US" sz="600" dirty="0">
              <a:solidFill>
                <a:schemeClr val="bg1"/>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29702" y="1918741"/>
            <a:ext cx="4117446"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kumimoji="0" lang="en-US" sz="5400" b="0" i="0" u="none" strike="noStrike" kern="1200" cap="none" spc="0" normalizeH="0" baseline="0" dirty="0">
                <a:ln>
                  <a:noFill/>
                </a:ln>
                <a:gradFill flip="none" rotWithShape="1">
                  <a:gsLst>
                    <a:gs pos="16000">
                      <a:srgbClr val="6B308D">
                        <a:lumMod val="80000"/>
                        <a:lumOff val="20000"/>
                      </a:srgbClr>
                    </a:gs>
                    <a:gs pos="100000">
                      <a:srgbClr val="28A7DF"/>
                    </a:gs>
                  </a:gsLst>
                  <a:lin ang="1800000" scaled="0"/>
                  <a:tileRect/>
                </a:gradFill>
                <a:effectLst/>
                <a:uLnTx/>
                <a:uFillTx/>
                <a:latin typeface="+mj-lt"/>
                <a:ea typeface="+mj-ea"/>
                <a:cs typeface="Arial" pitchFamily="34" charset="0"/>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4922519" y="777667"/>
            <a:ext cx="3895344" cy="5287676"/>
          </a:xfrm>
        </p:spPr>
        <p:txBody>
          <a:bodyPr anchor="ctr" anchorCtr="0">
            <a:normAutofit/>
          </a:bodyPr>
          <a:lstStyle>
            <a:lvl1pPr marL="0" indent="0">
              <a:buFontTx/>
              <a:buNone/>
              <a:defRPr lang="en-US" sz="2000" kern="1200" dirty="0">
                <a:solidFill>
                  <a:srgbClr val="493B93"/>
                </a:solidFill>
                <a:latin typeface="+mj-lt"/>
                <a:ea typeface="+mn-ea"/>
                <a:cs typeface="+mn-cs"/>
              </a:defRPr>
            </a:lvl1pPr>
            <a:lvl2pPr>
              <a:defRPr sz="2000"/>
            </a:lvl2pPr>
            <a:lvl3pPr>
              <a:defRPr sz="2000"/>
            </a:lvl3pPr>
            <a:lvl4pPr>
              <a:defRPr sz="2000"/>
            </a:lvl4pPr>
            <a:lvl5pPr>
              <a:defRPr sz="2000"/>
            </a:lvl5pPr>
          </a:lstStyle>
          <a:p>
            <a:pPr marL="0" lvl="0" indent="0" algn="l" defTabSz="914400" rtl="0" eaLnBrk="1" latinLnBrk="0" hangingPunct="1">
              <a:lnSpc>
                <a:spcPts val="2400"/>
              </a:lnSpc>
              <a:spcBef>
                <a:spcPts val="0"/>
              </a:spcBef>
              <a:buClr>
                <a:srgbClr val="435153"/>
              </a:buClr>
              <a:buFont typeface="Arial" pitchFamily="34" charset="0"/>
              <a:buNone/>
            </a:pPr>
            <a:r>
              <a:rPr lang="en-US" dirty="0" smtClean="0"/>
              <a:t>Tell your story here</a:t>
            </a:r>
            <a:endParaRPr lang="en-US" dirty="0"/>
          </a:p>
        </p:txBody>
      </p:sp>
      <p:cxnSp>
        <p:nvCxnSpPr>
          <p:cNvPr id="5" name="Straight Connector 4"/>
          <p:cNvCxnSpPr/>
          <p:nvPr userDrawn="1"/>
        </p:nvCxnSpPr>
        <p:spPr>
          <a:xfrm>
            <a:off x="4486587" y="777667"/>
            <a:ext cx="0" cy="5287676"/>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00"/>
                                        <p:tgtEl>
                                          <p:spTgt spid="4"/>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11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build="p">
        <p:tmplLst>
          <p:tmpl lvl="1">
            <p:tnLst>
              <p:par>
                <p:cTn presetID="10" presetClass="entr" presetSubtype="0" fill="hold" nodeType="withEffect">
                  <p:stCondLst>
                    <p:cond delay="400"/>
                  </p:stCondLst>
                  <p:childTnLst>
                    <p:set>
                      <p:cBhvr>
                        <p:cTn dur="1" fill="hold">
                          <p:stCondLst>
                            <p:cond delay="0"/>
                          </p:stCondLst>
                        </p:cTn>
                        <p:tgtEl>
                          <p:spTgt spid="9"/>
                        </p:tgtEl>
                        <p:attrNameLst>
                          <p:attrName>style.visibility</p:attrName>
                        </p:attrNameLst>
                      </p:cBhvr>
                      <p:to>
                        <p:strVal val="visible"/>
                      </p:to>
                    </p:set>
                    <p:animEffect transition="in" filter="fade">
                      <p:cBhvr>
                        <p:cTn dur="1100"/>
                        <p:tgtEl>
                          <p:spTgt spid="9"/>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8" name="Subtitle 2"/>
          <p:cNvSpPr>
            <a:spLocks noGrp="1"/>
          </p:cNvSpPr>
          <p:nvPr>
            <p:ph type="subTitle" idx="1" hasCustomPrompt="1"/>
          </p:nvPr>
        </p:nvSpPr>
        <p:spPr>
          <a:xfrm>
            <a:off x="236382" y="4464066"/>
            <a:ext cx="3657600" cy="384721"/>
          </a:xfrm>
        </p:spPr>
        <p:txBody>
          <a:bodyPr>
            <a:spAutoFit/>
          </a:bodyPr>
          <a:lstStyle>
            <a:lvl1pPr marL="0" marR="0" indent="0" algn="l" defTabSz="914400" rtl="0" eaLnBrk="1" fontAlgn="auto" latinLnBrk="0" hangingPunct="1">
              <a:lnSpc>
                <a:spcPct val="95000"/>
              </a:lnSpc>
              <a:spcBef>
                <a:spcPct val="20000"/>
              </a:spcBef>
              <a:spcAft>
                <a:spcPts val="0"/>
              </a:spcAft>
              <a:buClr>
                <a:srgbClr val="92D050"/>
              </a:buClr>
              <a:buSzPct val="90000"/>
              <a:buFont typeface="Arial" pitchFamily="34" charset="0"/>
              <a:buNone/>
              <a:tabLst/>
              <a:defRPr lang="en-US" sz="2000" kern="1200" dirty="0">
                <a:solidFill>
                  <a:schemeClr val="bg1"/>
                </a:solidFill>
                <a:latin typeface="+mj-lt"/>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95000"/>
              </a:lnSpc>
              <a:spcBef>
                <a:spcPct val="20000"/>
              </a:spcBef>
              <a:spcAft>
                <a:spcPts val="0"/>
              </a:spcAft>
              <a:buClr>
                <a:srgbClr val="92D050"/>
              </a:buClr>
              <a:buSzPct val="90000"/>
              <a:buFont typeface="Arial" pitchFamily="34" charset="0"/>
              <a:buNone/>
              <a:tabLst/>
              <a:defRPr/>
            </a:pPr>
            <a:r>
              <a:rPr lang="en-US" dirty="0" smtClean="0"/>
              <a:t>Speaker Name</a:t>
            </a:r>
          </a:p>
        </p:txBody>
      </p:sp>
      <p:sp>
        <p:nvSpPr>
          <p:cNvPr id="50" name="Title 1"/>
          <p:cNvSpPr>
            <a:spLocks noGrp="1"/>
          </p:cNvSpPr>
          <p:nvPr>
            <p:ph type="ctrTitle" hasCustomPrompt="1"/>
          </p:nvPr>
        </p:nvSpPr>
        <p:spPr>
          <a:xfrm>
            <a:off x="221393" y="1248229"/>
            <a:ext cx="8112125" cy="2907239"/>
          </a:xfrm>
        </p:spPr>
        <p:txBody>
          <a:bodyPr/>
          <a:lstStyle>
            <a:lvl1pPr algn="l" defTabSz="914400" rtl="0" eaLnBrk="1" latinLnBrk="0" hangingPunct="1">
              <a:lnSpc>
                <a:spcPts val="6200"/>
              </a:lnSpc>
              <a:spcBef>
                <a:spcPct val="0"/>
              </a:spcBef>
              <a:buNone/>
              <a:defRPr lang="en-US" sz="5400" b="0" kern="1200" dirty="0">
                <a:solidFill>
                  <a:schemeClr val="bg1"/>
                </a:solidFill>
                <a:latin typeface="+mj-lt"/>
                <a:ea typeface="+mj-ea"/>
                <a:cs typeface="Arial" pitchFamily="34" charset="0"/>
              </a:defRPr>
            </a:lvl1pPr>
          </a:lstStyle>
          <a:p>
            <a:r>
              <a:rPr lang="en-US" dirty="0" smtClean="0"/>
              <a:t>Presentation Title Goes Here</a:t>
            </a:r>
            <a:endParaRPr lang="en-US" dirty="0"/>
          </a:p>
        </p:txBody>
      </p:sp>
      <p:pic>
        <p:nvPicPr>
          <p:cNvPr id="44"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5912068" y="330200"/>
            <a:ext cx="2889136" cy="480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Placeholder 3"/>
          <p:cNvSpPr>
            <a:spLocks noGrp="1"/>
          </p:cNvSpPr>
          <p:nvPr>
            <p:ph type="body" sz="quarter" idx="10" hasCustomPrompt="1"/>
          </p:nvPr>
        </p:nvSpPr>
        <p:spPr>
          <a:xfrm>
            <a:off x="236383" y="4862154"/>
            <a:ext cx="3657600" cy="355482"/>
          </a:xfrm>
        </p:spPr>
        <p:txBody>
          <a:bodyPr wrap="square">
            <a:spAutoFit/>
          </a:bodyPr>
          <a:lstStyle>
            <a:lvl1pPr marL="0" indent="0">
              <a:buFontTx/>
              <a:buNone/>
              <a:defRPr sz="1800">
                <a:solidFill>
                  <a:schemeClr val="bg1"/>
                </a:solidFill>
              </a:defRPr>
            </a:lvl1pPr>
          </a:lstStyle>
          <a:p>
            <a:pPr lvl="0"/>
            <a:r>
              <a:rPr lang="en-US" dirty="0" smtClean="0"/>
              <a:t>Speaker Title</a:t>
            </a:r>
            <a:endParaRPr lang="en-US" dirty="0"/>
          </a:p>
        </p:txBody>
      </p:sp>
      <p:sp>
        <p:nvSpPr>
          <p:cNvPr id="8" name="Text Placeholder 5"/>
          <p:cNvSpPr>
            <a:spLocks noGrp="1"/>
          </p:cNvSpPr>
          <p:nvPr>
            <p:ph type="body" sz="quarter" idx="11" hasCustomPrompt="1"/>
          </p:nvPr>
        </p:nvSpPr>
        <p:spPr>
          <a:xfrm>
            <a:off x="236382" y="5231003"/>
            <a:ext cx="3657600" cy="297004"/>
          </a:xfrm>
        </p:spPr>
        <p:txBody>
          <a:bodyPr>
            <a:spAutoFit/>
          </a:bodyPr>
          <a:lstStyle>
            <a:lvl1pPr marL="0" indent="0">
              <a:buFontTx/>
              <a:buNone/>
              <a:defRPr sz="1400">
                <a:solidFill>
                  <a:schemeClr val="bg1"/>
                </a:solidFill>
              </a:defRPr>
            </a:lvl1pPr>
          </a:lstStyle>
          <a:p>
            <a:pPr lvl="0"/>
            <a:r>
              <a:rPr lang="en-US" dirty="0" smtClean="0"/>
              <a:t>Date</a:t>
            </a:r>
            <a:endParaRPr lang="en-US" dirty="0"/>
          </a:p>
        </p:txBody>
      </p:sp>
    </p:spTree>
    <p:extLst>
      <p:ext uri="{BB962C8B-B14F-4D97-AF65-F5344CB8AC3E}">
        <p14:creationId xmlns:p14="http://schemas.microsoft.com/office/powerpoint/2010/main" val="1570477232"/>
      </p:ext>
    </p:extLst>
  </p:cSld>
  <p:clrMapOvr>
    <a:masterClrMapping/>
  </p:clrMapOvr>
  <p:transition>
    <p:wipe dir="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36383" y="4279392"/>
            <a:ext cx="4684867" cy="384175"/>
          </a:xfrm>
        </p:spPr>
        <p:txBody>
          <a:bodyPr vert="horz" lIns="91440" tIns="45720" rIns="91440" bIns="45720" rtlCol="0">
            <a:normAutofit/>
          </a:bodyPr>
          <a:lstStyle>
            <a:lvl1pPr marL="0" indent="0" algn="l" defTabSz="914400" rtl="0" eaLnBrk="1" latinLnBrk="0" hangingPunct="1">
              <a:lnSpc>
                <a:spcPct val="95000"/>
              </a:lnSpc>
              <a:spcBef>
                <a:spcPct val="20000"/>
              </a:spcBef>
              <a:buClr>
                <a:srgbClr val="92D050"/>
              </a:buClr>
              <a:buSzPct val="90000"/>
              <a:buFont typeface="Arial" pitchFamily="34" charset="0"/>
              <a:buNone/>
              <a:tabLst/>
              <a:defRPr kumimoji="0" lang="en-US" sz="2000" b="0" i="0" u="none" strike="noStrike" kern="1200" cap="none" spc="0" normalizeH="0" baseline="0" dirty="0">
                <a:ln>
                  <a:noFill/>
                </a:ln>
                <a:solidFill>
                  <a:srgbClr val="493B93"/>
                </a:solidFill>
                <a:effectLst/>
                <a:uLnTx/>
                <a:uFillTx/>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Presenter Name and Title Go Here</a:t>
            </a:r>
            <a:endParaRPr lang="en-US" dirty="0"/>
          </a:p>
        </p:txBody>
      </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08693" y="3282696"/>
            <a:ext cx="4712557" cy="1022350"/>
          </a:xfrm>
        </p:spPr>
        <p:txBody>
          <a:bodyPr vert="horz" lIns="82296" tIns="45720" rIns="82296" bIns="45720" rtlCol="0" anchor="b"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60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pPr marL="0" lvl="0" indent="0" algn="l" defTabSz="914400" rtl="0" eaLnBrk="1" latinLnBrk="0" hangingPunct="1">
              <a:lnSpc>
                <a:spcPct val="85000"/>
              </a:lnSpc>
              <a:spcBef>
                <a:spcPct val="0"/>
              </a:spcBef>
              <a:buClr>
                <a:schemeClr val="tx1"/>
              </a:buClr>
              <a:buFont typeface="Ciscolight" pitchFamily="2" charset="0"/>
              <a:buNone/>
            </a:pPr>
            <a:r>
              <a:rPr lang="en-US" dirty="0" smtClean="0"/>
              <a:t>Demo Title</a:t>
            </a:r>
            <a:endParaRPr lang="en-US" dirty="0"/>
          </a:p>
        </p:txBody>
      </p:sp>
      <p:sp>
        <p:nvSpPr>
          <p:cNvPr id="49" name="Rectangle 3"/>
          <p:cNvSpPr>
            <a:spLocks noChangeArrowheads="1"/>
          </p:cNvSpPr>
          <p:nvPr/>
        </p:nvSpPr>
        <p:spPr bwMode="hidden">
          <a:xfrm>
            <a:off x="0" y="0"/>
            <a:ext cx="9144000" cy="177800"/>
          </a:xfrm>
          <a:prstGeom prst="rect">
            <a:avLst/>
          </a:prstGeom>
          <a:solidFill>
            <a:srgbClr val="FFFFFF"/>
          </a:solidFill>
          <a:ln w="25400" algn="ctr">
            <a:noFill/>
            <a:miter lim="800000"/>
            <a:headEnd/>
            <a:tailEnd/>
          </a:ln>
          <a:effectLst/>
        </p:spPr>
        <p:txBody>
          <a:bodyPr wrap="none" anchor="ctr"/>
          <a:lstStyle/>
          <a:p>
            <a:endParaRPr lang="en-US">
              <a:latin typeface="+mj-lt"/>
            </a:endParaRPr>
          </a:p>
        </p:txBody>
      </p:sp>
      <p:sp>
        <p:nvSpPr>
          <p:cNvPr id="31" name="Picture Placeholder 30"/>
          <p:cNvSpPr>
            <a:spLocks noGrp="1"/>
          </p:cNvSpPr>
          <p:nvPr>
            <p:ph type="pic" sz="quarter" idx="10" hasCustomPrompt="1"/>
          </p:nvPr>
        </p:nvSpPr>
        <p:spPr>
          <a:xfrm>
            <a:off x="5540375" y="1917700"/>
            <a:ext cx="2676525" cy="2889250"/>
          </a:xfrm>
        </p:spPr>
        <p:txBody>
          <a:bodyPr anchor="ctr" anchorCtr="1"/>
          <a:lstStyle>
            <a:lvl1pPr algn="ctr">
              <a:buFontTx/>
              <a:buNone/>
              <a:defRPr>
                <a:latin typeface="+mj-lt"/>
              </a:defRPr>
            </a:lvl1pPr>
          </a:lstStyle>
          <a:p>
            <a:r>
              <a:rPr lang="en-US" dirty="0" smtClean="0"/>
              <a:t>Insert photo here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single photo with captio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9" name="Rectangle 28"/>
          <p:cNvSpPr/>
          <p:nvPr/>
        </p:nvSpPr>
        <p:spPr>
          <a:xfrm>
            <a:off x="1891875" y="795528"/>
            <a:ext cx="5349240" cy="400507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3" name="Rectangle 22"/>
          <p:cNvSpPr/>
          <p:nvPr userDrawn="1"/>
        </p:nvSpPr>
        <p:spPr>
          <a:xfrm>
            <a:off x="1891874" y="4794352"/>
            <a:ext cx="5347552" cy="996372"/>
          </a:xfrm>
          <a:prstGeom prst="rect">
            <a:avLst/>
          </a:prstGeom>
          <a:solidFill>
            <a:schemeClr val="bg1"/>
          </a:solid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Picture Placeholder 25"/>
          <p:cNvSpPr>
            <a:spLocks noGrp="1"/>
          </p:cNvSpPr>
          <p:nvPr>
            <p:ph type="pic" sz="quarter" idx="10" hasCustomPrompt="1"/>
          </p:nvPr>
        </p:nvSpPr>
        <p:spPr>
          <a:xfrm>
            <a:off x="1900238" y="795528"/>
            <a:ext cx="5329238" cy="4005072"/>
          </a:xfrm>
          <a:solidFill>
            <a:schemeClr val="bg1">
              <a:alpha val="30000"/>
            </a:schemeClr>
          </a:solidFill>
          <a:ln>
            <a:solidFill>
              <a:srgbClr val="FFFFFF"/>
            </a:solidFill>
          </a:ln>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11" name="Title 10"/>
          <p:cNvSpPr>
            <a:spLocks noGrp="1"/>
          </p:cNvSpPr>
          <p:nvPr>
            <p:ph type="title"/>
          </p:nvPr>
        </p:nvSpPr>
        <p:spPr>
          <a:xfrm>
            <a:off x="2065871" y="4873438"/>
            <a:ext cx="5074070" cy="838200"/>
          </a:xfrm>
        </p:spPr>
        <p:txBody>
          <a:bodyPr anchor="ctr"/>
          <a:lstStyle>
            <a:lvl1pPr>
              <a:defRPr sz="2600">
                <a:latin typeface="+mj-lt"/>
              </a:defRPr>
            </a:lvl1pPr>
          </a:lstStyle>
          <a:p>
            <a:r>
              <a:rPr lang="en-US" smtClean="0"/>
              <a:t>Click to edit Master title style</a:t>
            </a:r>
            <a:endParaRPr lang="en-US" dirty="0"/>
          </a:p>
        </p:txBody>
      </p:sp>
      <p:sp>
        <p:nvSpPr>
          <p:cNvPr id="8" name="Rectangle 5"/>
          <p:cNvSpPr>
            <a:spLocks noChangeArrowheads="1"/>
          </p:cNvSpPr>
          <p:nvPr userDrawn="1"/>
        </p:nvSpPr>
        <p:spPr bwMode="ltGray">
          <a:xfrm>
            <a:off x="7762659" y="6584513"/>
            <a:ext cx="812991"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a:t>
            </a:r>
            <a:r>
              <a:rPr lang="en-US" sz="600" dirty="0" smtClean="0">
                <a:solidFill>
                  <a:schemeClr val="bg1"/>
                </a:solidFill>
                <a:latin typeface="+mj-lt"/>
              </a:rPr>
              <a:t>Public</a:t>
            </a:r>
            <a:endParaRPr lang="en-US" sz="600" dirty="0">
              <a:solidFill>
                <a:schemeClr val="bg1"/>
              </a:solidFill>
              <a:latin typeface="+mj-lt"/>
            </a:endParaRPr>
          </a:p>
        </p:txBody>
      </p:sp>
      <p:sp>
        <p:nvSpPr>
          <p:cNvPr id="1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FFFFFF"/>
                </a:solidFill>
                <a:latin typeface="+mj-lt"/>
              </a:rPr>
              <a:t>© 2013 Cisco and/or its affiliates. All rights reserved.</a:t>
            </a:r>
            <a:endParaRPr lang="en-US" sz="600" dirty="0">
              <a:solidFill>
                <a:srgbClr val="FFFFFF"/>
              </a:solidFill>
              <a:latin typeface="+mj-lt"/>
            </a:endParaRPr>
          </a:p>
        </p:txBody>
      </p:sp>
      <p:sp>
        <p:nvSpPr>
          <p:cNvPr id="12"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1"/>
                </a:solidFill>
                <a:latin typeface="+mj-lt"/>
              </a:rPr>
              <a:pPr algn="r" defTabSz="814388">
                <a:lnSpc>
                  <a:spcPct val="100000"/>
                </a:lnSpc>
              </a:pPr>
              <a:t>‹#›</a:t>
            </a:fld>
            <a:endParaRPr lang="en-US" sz="600" dirty="0">
              <a:solidFill>
                <a:schemeClr val="bg1"/>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mall photo_top lef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32" name="Rectangle 31"/>
          <p:cNvSpPr/>
          <p:nvPr/>
        </p:nvSpPr>
        <p:spPr>
          <a:xfrm>
            <a:off x="338328" y="310896"/>
            <a:ext cx="3273552" cy="245973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Picture Placeholder 25"/>
          <p:cNvSpPr>
            <a:spLocks noGrp="1"/>
          </p:cNvSpPr>
          <p:nvPr>
            <p:ph type="pic" sz="quarter" idx="10" hasCustomPrompt="1"/>
          </p:nvPr>
        </p:nvSpPr>
        <p:spPr>
          <a:xfrm>
            <a:off x="338328" y="310896"/>
            <a:ext cx="3273552" cy="2459736"/>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9" name="Title 8"/>
          <p:cNvSpPr>
            <a:spLocks noGrp="1"/>
          </p:cNvSpPr>
          <p:nvPr>
            <p:ph type="title" hasCustomPrompt="1"/>
          </p:nvPr>
        </p:nvSpPr>
        <p:spPr>
          <a:xfrm>
            <a:off x="229703" y="3429000"/>
            <a:ext cx="7009298" cy="1421928"/>
          </a:xfrm>
        </p:spPr>
        <p:txBody>
          <a:bodyPr anchor="t">
            <a:spAutoFit/>
          </a:bodyPr>
          <a:lstStyle>
            <a:lvl1pPr marL="0" marR="0" indent="0" algn="l" defTabSz="914400" rtl="0" eaLnBrk="1" fontAlgn="auto" latinLnBrk="0" hangingPunct="1">
              <a:lnSpc>
                <a:spcPct val="80000"/>
              </a:lnSpc>
              <a:spcBef>
                <a:spcPct val="0"/>
              </a:spcBef>
              <a:spcAft>
                <a:spcPts val="0"/>
              </a:spcAft>
              <a:buClrTx/>
              <a:buSzTx/>
              <a:buFontTx/>
              <a:buNone/>
              <a:tabLst/>
              <a:defRPr sz="5400">
                <a:solidFill>
                  <a:schemeClr val="bg1"/>
                </a:solidFill>
                <a:latin typeface="+mj-lt"/>
              </a:defRPr>
            </a:lvl1pPr>
          </a:lstStyle>
          <a:p>
            <a:r>
              <a:rPr lang="en-US" dirty="0" smtClean="0"/>
              <a:t>Large photo </a:t>
            </a:r>
            <a:br>
              <a:rPr lang="en-US" dirty="0" smtClean="0"/>
            </a:br>
            <a:r>
              <a:rPr lang="en-US" dirty="0" smtClean="0"/>
              <a:t>caption here.</a:t>
            </a:r>
          </a:p>
        </p:txBody>
      </p:sp>
      <p:sp>
        <p:nvSpPr>
          <p:cNvPr id="7" name="Rectangle 5"/>
          <p:cNvSpPr>
            <a:spLocks noChangeArrowheads="1"/>
          </p:cNvSpPr>
          <p:nvPr userDrawn="1"/>
        </p:nvSpPr>
        <p:spPr bwMode="ltGray">
          <a:xfrm>
            <a:off x="7762659" y="6584513"/>
            <a:ext cx="812991"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a:t>
            </a:r>
            <a:r>
              <a:rPr lang="en-US" sz="600" dirty="0" smtClean="0">
                <a:solidFill>
                  <a:schemeClr val="bg1"/>
                </a:solidFill>
                <a:latin typeface="+mj-lt"/>
              </a:rPr>
              <a:t>Public</a:t>
            </a:r>
            <a:endParaRPr lang="en-US" sz="600" dirty="0">
              <a:solidFill>
                <a:schemeClr val="bg1"/>
              </a:solidFill>
              <a:latin typeface="+mj-lt"/>
            </a:endParaRPr>
          </a:p>
        </p:txBody>
      </p:sp>
      <p:sp>
        <p:nvSpPr>
          <p:cNvPr id="1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FFFFFF"/>
                </a:solidFill>
                <a:latin typeface="+mj-lt"/>
              </a:rPr>
              <a:t>© 2013 Cisco and/or its affiliates. All rights reserved.</a:t>
            </a:r>
            <a:endParaRPr lang="en-US" sz="600" dirty="0">
              <a:solidFill>
                <a:srgbClr val="FFFFFF"/>
              </a:solidFill>
              <a:latin typeface="+mj-lt"/>
            </a:endParaRPr>
          </a:p>
        </p:txBody>
      </p:sp>
      <p:sp>
        <p:nvSpPr>
          <p:cNvPr id="1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1"/>
                </a:solidFill>
                <a:latin typeface="+mj-lt"/>
              </a:rPr>
              <a:pPr algn="r" defTabSz="814388">
                <a:lnSpc>
                  <a:spcPct val="100000"/>
                </a:lnSpc>
              </a:pPr>
              <a:t>‹#›</a:t>
            </a:fld>
            <a:endParaRPr lang="en-US" sz="600" dirty="0">
              <a:solidFill>
                <a:schemeClr val="bg1"/>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Portrait photo_right s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0" name="Rectangle 39"/>
          <p:cNvSpPr/>
          <p:nvPr/>
        </p:nvSpPr>
        <p:spPr>
          <a:xfrm>
            <a:off x="4992624" y="859536"/>
            <a:ext cx="3630168" cy="50292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Picture Placeholder 25"/>
          <p:cNvSpPr>
            <a:spLocks noGrp="1"/>
          </p:cNvSpPr>
          <p:nvPr>
            <p:ph type="pic" sz="quarter" idx="10" hasCustomPrompt="1"/>
          </p:nvPr>
        </p:nvSpPr>
        <p:spPr>
          <a:xfrm>
            <a:off x="4992624" y="859536"/>
            <a:ext cx="3630168" cy="5029200"/>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9" name="Title 8"/>
          <p:cNvSpPr>
            <a:spLocks noGrp="1"/>
          </p:cNvSpPr>
          <p:nvPr>
            <p:ph type="title"/>
          </p:nvPr>
        </p:nvSpPr>
        <p:spPr>
          <a:xfrm>
            <a:off x="229703" y="728972"/>
            <a:ext cx="4349918" cy="1089529"/>
          </a:xfrm>
        </p:spPr>
        <p:txBody>
          <a:bodyPr anchor="t">
            <a:spAutoFit/>
          </a:bodyPr>
          <a:lstStyle>
            <a:lvl1pPr>
              <a:lnSpc>
                <a:spcPct val="90000"/>
              </a:lnSpc>
              <a:defRPr>
                <a:solidFill>
                  <a:schemeClr val="bg1"/>
                </a:solidFill>
                <a:latin typeface="+mj-lt"/>
              </a:defRPr>
            </a:lvl1pPr>
          </a:lstStyle>
          <a:p>
            <a:r>
              <a:rPr lang="en-US" smtClean="0"/>
              <a:t>Click to edit Master title style</a:t>
            </a:r>
            <a:endParaRPr lang="en-US" dirty="0"/>
          </a:p>
        </p:txBody>
      </p:sp>
      <p:sp>
        <p:nvSpPr>
          <p:cNvPr id="7" name="Rectangle 5"/>
          <p:cNvSpPr>
            <a:spLocks noChangeArrowheads="1"/>
          </p:cNvSpPr>
          <p:nvPr userDrawn="1"/>
        </p:nvSpPr>
        <p:spPr bwMode="ltGray">
          <a:xfrm>
            <a:off x="7762659" y="6584513"/>
            <a:ext cx="812991"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a:t>
            </a:r>
            <a:r>
              <a:rPr lang="en-US" sz="600" dirty="0" smtClean="0">
                <a:solidFill>
                  <a:schemeClr val="bg1"/>
                </a:solidFill>
                <a:latin typeface="+mj-lt"/>
              </a:rPr>
              <a:t>Public</a:t>
            </a:r>
            <a:endParaRPr lang="en-US" sz="600" dirty="0">
              <a:solidFill>
                <a:schemeClr val="bg1"/>
              </a:solidFill>
              <a:latin typeface="+mj-lt"/>
            </a:endParaRPr>
          </a:p>
        </p:txBody>
      </p:sp>
      <p:sp>
        <p:nvSpPr>
          <p:cNvPr id="1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FFFFFF"/>
                </a:solidFill>
                <a:latin typeface="+mj-lt"/>
              </a:rPr>
              <a:t>© 2013 Cisco and/or its affiliates. All rights reserved.</a:t>
            </a:r>
            <a:endParaRPr lang="en-US" sz="600" dirty="0">
              <a:solidFill>
                <a:srgbClr val="FFFFFF"/>
              </a:solidFill>
              <a:latin typeface="+mj-lt"/>
            </a:endParaRPr>
          </a:p>
        </p:txBody>
      </p:sp>
      <p:sp>
        <p:nvSpPr>
          <p:cNvPr id="1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1"/>
                </a:solidFill>
                <a:latin typeface="+mj-lt"/>
              </a:rPr>
              <a:pPr algn="r" defTabSz="814388">
                <a:lnSpc>
                  <a:spcPct val="100000"/>
                </a:lnSpc>
              </a:pPr>
              <a:t>‹#›</a:t>
            </a:fld>
            <a:endParaRPr lang="en-US" sz="600" dirty="0">
              <a:solidFill>
                <a:schemeClr val="bg1"/>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Multiple photo">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8" name="Rectangle 47"/>
          <p:cNvSpPr/>
          <p:nvPr/>
        </p:nvSpPr>
        <p:spPr>
          <a:xfrm>
            <a:off x="3668713" y="311149"/>
            <a:ext cx="3268136"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9" name="Picture Placeholder 25"/>
          <p:cNvSpPr>
            <a:spLocks noGrp="1"/>
          </p:cNvSpPr>
          <p:nvPr>
            <p:ph type="pic" sz="quarter" idx="11" hasCustomPrompt="1"/>
          </p:nvPr>
        </p:nvSpPr>
        <p:spPr>
          <a:xfrm>
            <a:off x="3668989" y="311149"/>
            <a:ext cx="3267861" cy="2660652"/>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29" name="Rectangle 28"/>
          <p:cNvSpPr/>
          <p:nvPr/>
        </p:nvSpPr>
        <p:spPr>
          <a:xfrm>
            <a:off x="334963" y="311149"/>
            <a:ext cx="3258612"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Picture Placeholder 25"/>
          <p:cNvSpPr>
            <a:spLocks noGrp="1"/>
          </p:cNvSpPr>
          <p:nvPr>
            <p:ph type="pic" sz="quarter" idx="10" hasCustomPrompt="1"/>
          </p:nvPr>
        </p:nvSpPr>
        <p:spPr>
          <a:xfrm>
            <a:off x="320824" y="311149"/>
            <a:ext cx="3272751" cy="2660652"/>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0" name="Rectangle 49"/>
          <p:cNvSpPr/>
          <p:nvPr/>
        </p:nvSpPr>
        <p:spPr>
          <a:xfrm>
            <a:off x="7011988" y="311149"/>
            <a:ext cx="1806574" cy="130810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1" name="Picture Placeholder 25"/>
          <p:cNvSpPr>
            <a:spLocks noGrp="1"/>
          </p:cNvSpPr>
          <p:nvPr>
            <p:ph type="pic" sz="quarter" idx="12" hasCustomPrompt="1"/>
          </p:nvPr>
        </p:nvSpPr>
        <p:spPr>
          <a:xfrm>
            <a:off x="7011988" y="311149"/>
            <a:ext cx="1806573" cy="1308101"/>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2" name="Rectangle 51"/>
          <p:cNvSpPr/>
          <p:nvPr/>
        </p:nvSpPr>
        <p:spPr>
          <a:xfrm>
            <a:off x="334963" y="3028951"/>
            <a:ext cx="2501965"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3" name="Picture Placeholder 25"/>
          <p:cNvSpPr>
            <a:spLocks noGrp="1"/>
          </p:cNvSpPr>
          <p:nvPr>
            <p:ph type="pic" sz="quarter" idx="13" hasCustomPrompt="1"/>
          </p:nvPr>
        </p:nvSpPr>
        <p:spPr>
          <a:xfrm>
            <a:off x="320824" y="3028951"/>
            <a:ext cx="2516104" cy="3458934"/>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4" name="Rectangle 53"/>
          <p:cNvSpPr/>
          <p:nvPr/>
        </p:nvSpPr>
        <p:spPr>
          <a:xfrm>
            <a:off x="2911476" y="3028951"/>
            <a:ext cx="4025374"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5" name="Picture Placeholder 25"/>
          <p:cNvSpPr>
            <a:spLocks noGrp="1"/>
          </p:cNvSpPr>
          <p:nvPr>
            <p:ph type="pic" sz="quarter" idx="14" hasCustomPrompt="1"/>
          </p:nvPr>
        </p:nvSpPr>
        <p:spPr>
          <a:xfrm>
            <a:off x="2908334" y="3028951"/>
            <a:ext cx="4028516" cy="3458934"/>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6" name="Rectangle 55"/>
          <p:cNvSpPr/>
          <p:nvPr/>
        </p:nvSpPr>
        <p:spPr>
          <a:xfrm>
            <a:off x="7011988" y="1683657"/>
            <a:ext cx="1806574" cy="344215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7" name="Picture Placeholder 25"/>
          <p:cNvSpPr>
            <a:spLocks noGrp="1"/>
          </p:cNvSpPr>
          <p:nvPr>
            <p:ph type="pic" sz="quarter" idx="15" hasCustomPrompt="1"/>
          </p:nvPr>
        </p:nvSpPr>
        <p:spPr>
          <a:xfrm>
            <a:off x="7011988" y="1676400"/>
            <a:ext cx="1806573" cy="3449410"/>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8" name="Rectangle 57"/>
          <p:cNvSpPr/>
          <p:nvPr/>
        </p:nvSpPr>
        <p:spPr>
          <a:xfrm>
            <a:off x="7011988" y="5182960"/>
            <a:ext cx="1806574" cy="130492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9" name="Picture Placeholder 25"/>
          <p:cNvSpPr>
            <a:spLocks noGrp="1"/>
          </p:cNvSpPr>
          <p:nvPr>
            <p:ph type="pic" sz="quarter" idx="16" hasCustomPrompt="1"/>
          </p:nvPr>
        </p:nvSpPr>
        <p:spPr>
          <a:xfrm>
            <a:off x="7011988" y="5182960"/>
            <a:ext cx="1806573" cy="1304925"/>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18" name="Rectangle 5"/>
          <p:cNvSpPr>
            <a:spLocks noChangeArrowheads="1"/>
          </p:cNvSpPr>
          <p:nvPr userDrawn="1"/>
        </p:nvSpPr>
        <p:spPr bwMode="ltGray">
          <a:xfrm>
            <a:off x="7762659" y="6584513"/>
            <a:ext cx="812991"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a:t>
            </a:r>
            <a:r>
              <a:rPr lang="en-US" sz="600" dirty="0" smtClean="0">
                <a:solidFill>
                  <a:schemeClr val="bg1"/>
                </a:solidFill>
                <a:latin typeface="+mj-lt"/>
              </a:rPr>
              <a:t>Public</a:t>
            </a:r>
            <a:endParaRPr lang="en-US" sz="600" dirty="0">
              <a:solidFill>
                <a:schemeClr val="bg1"/>
              </a:solidFill>
              <a:latin typeface="+mj-lt"/>
            </a:endParaRPr>
          </a:p>
        </p:txBody>
      </p:sp>
      <p:sp>
        <p:nvSpPr>
          <p:cNvPr id="2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FFFFFF"/>
                </a:solidFill>
                <a:latin typeface="+mj-lt"/>
              </a:rPr>
              <a:t>© 2013 Cisco and/or its affiliates. All rights reserved.</a:t>
            </a:r>
            <a:endParaRPr lang="en-US" sz="600" dirty="0">
              <a:solidFill>
                <a:srgbClr val="FFFFFF"/>
              </a:solidFill>
              <a:latin typeface="+mj-lt"/>
            </a:endParaRPr>
          </a:p>
        </p:txBody>
      </p:sp>
      <p:sp>
        <p:nvSpPr>
          <p:cNvPr id="2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1"/>
                </a:solidFill>
                <a:latin typeface="+mj-lt"/>
              </a:rPr>
              <a:pPr algn="r" defTabSz="814388">
                <a:lnSpc>
                  <a:spcPct val="100000"/>
                </a:lnSpc>
              </a:pPr>
              <a:t>‹#›</a:t>
            </a:fld>
            <a:endParaRPr lang="en-US" sz="600" dirty="0">
              <a:solidFill>
                <a:schemeClr val="bg1"/>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Large photo with bottom bar">
    <p:spTree>
      <p:nvGrpSpPr>
        <p:cNvPr id="1" name=""/>
        <p:cNvGrpSpPr/>
        <p:nvPr/>
      </p:nvGrpSpPr>
      <p:grpSpPr>
        <a:xfrm>
          <a:off x="0" y="0"/>
          <a:ext cx="0" cy="0"/>
          <a:chOff x="0" y="0"/>
          <a:chExt cx="0" cy="0"/>
        </a:xfrm>
      </p:grpSpPr>
      <p:sp>
        <p:nvSpPr>
          <p:cNvPr id="7" name="Rectangle 6"/>
          <p:cNvSpPr/>
          <p:nvPr/>
        </p:nvSpPr>
        <p:spPr>
          <a:xfrm>
            <a:off x="338328" y="310896"/>
            <a:ext cx="8476488" cy="607539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5" name="Picture Placeholder 4"/>
          <p:cNvSpPr>
            <a:spLocks noGrp="1"/>
          </p:cNvSpPr>
          <p:nvPr>
            <p:ph type="pic" sz="quarter" idx="10" hasCustomPrompt="1"/>
          </p:nvPr>
        </p:nvSpPr>
        <p:spPr>
          <a:xfrm>
            <a:off x="333375" y="339924"/>
            <a:ext cx="8474869" cy="6054185"/>
          </a:xfrm>
          <a:ln>
            <a:solidFill>
              <a:srgbClr val="FFFFFF"/>
            </a:solidFill>
          </a:ln>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baseline="0" dirty="0">
                <a:solidFill>
                  <a:srgbClr val="546568"/>
                </a:solidFill>
                <a:latin typeface="+mn-lt"/>
                <a:ea typeface="+mn-ea"/>
                <a:cs typeface="+mn-cs"/>
              </a:defRPr>
            </a:lvl1pPr>
          </a:lstStyle>
          <a:p>
            <a:r>
              <a:rPr lang="en-US" dirty="0" smtClean="0"/>
              <a:t>Photo placeholder</a:t>
            </a:r>
            <a:endParaRPr lang="en-US" dirty="0"/>
          </a:p>
        </p:txBody>
      </p:sp>
      <p:sp>
        <p:nvSpPr>
          <p:cNvPr id="11" name="Rectangle 5"/>
          <p:cNvSpPr>
            <a:spLocks noChangeArrowheads="1"/>
          </p:cNvSpPr>
          <p:nvPr userDrawn="1"/>
        </p:nvSpPr>
        <p:spPr bwMode="ltGray">
          <a:xfrm>
            <a:off x="7983399" y="6584512"/>
            <a:ext cx="592251" cy="175257"/>
          </a:xfrm>
          <a:prstGeom prst="rect">
            <a:avLst/>
          </a:prstGeom>
          <a:noFill/>
          <a:ln w="9525">
            <a:noFill/>
            <a:miter lim="800000"/>
            <a:headEnd/>
            <a:tailEnd/>
          </a:ln>
          <a:effectLst/>
        </p:spPr>
        <p:txBody>
          <a:bodyPr wrap="none" lIns="82124" tIns="41061" rIns="82124" bIns="41061" anchor="b">
            <a:spAutoFit/>
          </a:bodyPr>
          <a:lstStyle/>
          <a:p>
            <a:pPr marL="0" algn="r" defTabSz="814388" rtl="0" eaLnBrk="1" latinLnBrk="0" hangingPunct="1">
              <a:lnSpc>
                <a:spcPct val="100000"/>
              </a:lnSpc>
            </a:pPr>
            <a:r>
              <a:rPr lang="en-US" sz="600" kern="1200" dirty="0">
                <a:solidFill>
                  <a:srgbClr val="808080"/>
                </a:solidFill>
                <a:latin typeface="+mj-lt"/>
                <a:ea typeface="+mn-ea"/>
                <a:cs typeface="+mn-cs"/>
              </a:rPr>
              <a:t>Cisco </a:t>
            </a:r>
            <a:r>
              <a:rPr lang="en-US" sz="600" kern="1200" dirty="0" smtClean="0">
                <a:solidFill>
                  <a:srgbClr val="808080"/>
                </a:solidFill>
                <a:latin typeface="+mj-lt"/>
                <a:ea typeface="+mn-ea"/>
                <a:cs typeface="+mn-cs"/>
              </a:rPr>
              <a:t>Public</a:t>
            </a:r>
            <a:endParaRPr lang="en-US" sz="600" kern="1200" dirty="0">
              <a:solidFill>
                <a:srgbClr val="808080"/>
              </a:solidFill>
              <a:latin typeface="+mj-lt"/>
              <a:ea typeface="+mn-ea"/>
              <a:cs typeface="+mn-cs"/>
            </a:endParaRPr>
          </a:p>
        </p:txBody>
      </p:sp>
      <p:sp>
        <p:nvSpPr>
          <p:cNvPr id="8"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808080"/>
                </a:solidFill>
                <a:latin typeface="+mj-lt"/>
              </a:rPr>
              <a:t>© 2013 Cisco and/or its affiliates. All rights reserved.</a:t>
            </a:r>
            <a:endParaRPr lang="en-US" sz="600" dirty="0">
              <a:solidFill>
                <a:srgbClr val="808080"/>
              </a:solidFill>
              <a:latin typeface="+mj-lt"/>
            </a:endParaRPr>
          </a:p>
        </p:txBody>
      </p:sp>
      <p:sp>
        <p:nvSpPr>
          <p:cNvPr id="10"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808080"/>
                </a:solidFill>
                <a:latin typeface="+mj-lt"/>
              </a:rPr>
              <a:pPr algn="r" defTabSz="814388">
                <a:lnSpc>
                  <a:spcPct val="100000"/>
                </a:lnSpc>
              </a:pPr>
              <a:t>‹#›</a:t>
            </a:fld>
            <a:endParaRPr lang="en-US" sz="600" dirty="0">
              <a:solidFill>
                <a:srgbClr val="808080"/>
              </a:solidFill>
              <a:latin typeface="+mj-lt"/>
            </a:endParaRP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33375" y="6380780"/>
            <a:ext cx="8477250" cy="160471"/>
          </a:xfrm>
          <a:prstGeom prst="rect">
            <a:avLst/>
          </a:prstGeom>
          <a:noFill/>
        </p:spPr>
      </p:pic>
    </p:spTree>
  </p:cSld>
  <p:clrMapOvr>
    <a:masterClrMapping/>
  </p:clrMapOvr>
  <p:transition>
    <p:wipe dir="r"/>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91440" y="-91440"/>
            <a:ext cx="9326880" cy="7040880"/>
          </a:xfrm>
        </p:spPr>
        <p:txBody>
          <a:bodyPr anchor="ctr" anchorCtr="1">
            <a:noAutofit/>
          </a:bodyPr>
          <a:lstStyle>
            <a:lvl1pPr algn="ctr">
              <a:buNone/>
              <a:defRPr>
                <a:latin typeface="+mj-lt"/>
              </a:defRPr>
            </a:lvl1pPr>
          </a:lstStyle>
          <a:p>
            <a:r>
              <a:rPr lang="en-US" dirty="0" smtClean="0"/>
              <a:t>Full bleed image placeholder</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Standard video">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1" name="Media Placeholder 20"/>
          <p:cNvSpPr>
            <a:spLocks noGrp="1"/>
          </p:cNvSpPr>
          <p:nvPr>
            <p:ph type="media" sz="quarter" idx="10" hasCustomPrompt="1"/>
          </p:nvPr>
        </p:nvSpPr>
        <p:spPr>
          <a:xfrm>
            <a:off x="2642616" y="777240"/>
            <a:ext cx="5897880" cy="4425696"/>
          </a:xfrm>
          <a:solidFill>
            <a:srgbClr val="000000"/>
          </a:solidFill>
          <a:ln>
            <a:noFill/>
          </a:ln>
          <a:effectLst>
            <a:innerShdw blurRad="419100">
              <a:prstClr val="black">
                <a:alpha val="47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1800" kern="1200">
                <a:solidFill>
                  <a:schemeClr val="lt1"/>
                </a:solidFill>
                <a:latin typeface="+mj-lt"/>
                <a:ea typeface="+mn-ea"/>
                <a:cs typeface="+mn-cs"/>
              </a:defRPr>
            </a:lvl1pPr>
          </a:lstStyle>
          <a:p>
            <a:r>
              <a:rPr lang="en-US" dirty="0" smtClean="0"/>
              <a:t>Click icon to add video</a:t>
            </a:r>
            <a:endParaRPr lang="en-US" dirty="0"/>
          </a:p>
        </p:txBody>
      </p:sp>
      <p:pic>
        <p:nvPicPr>
          <p:cNvPr id="23"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326148" y="6042098"/>
            <a:ext cx="2889136" cy="480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wipe dir="r"/>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Blank_gradient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7" y="-1587"/>
            <a:ext cx="9144000" cy="6858000"/>
          </a:xfrm>
          <a:prstGeom prst="rect">
            <a:avLst/>
          </a:prstGeom>
        </p:spPr>
      </p:pic>
    </p:spTree>
  </p:cSld>
  <p:clrMapOvr>
    <a:masterClrMapping/>
  </p:clrMapOvr>
  <p:transition>
    <p:wipe dir="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8022361"/>
      </p:ext>
    </p:extLst>
  </p:cSld>
  <p:clrMapOvr>
    <a:masterClrMapping/>
  </p:clrMapOvr>
  <p:transition>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8" name="Subtitle 2"/>
          <p:cNvSpPr>
            <a:spLocks noGrp="1"/>
          </p:cNvSpPr>
          <p:nvPr>
            <p:ph type="subTitle" idx="1" hasCustomPrompt="1"/>
          </p:nvPr>
        </p:nvSpPr>
        <p:spPr>
          <a:xfrm>
            <a:off x="236383" y="4464066"/>
            <a:ext cx="8110728" cy="384175"/>
          </a:xfr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a:normAutofit/>
          </a:bodyPr>
          <a:lstStyle>
            <a:lvl1pPr marL="0" indent="0" algn="l">
              <a:buNone/>
              <a:defRPr lang="en-US" sz="2000" kern="1200" dirty="0">
                <a:solidFill>
                  <a:srgbClr val="493B93"/>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Presenter Name</a:t>
            </a:r>
            <a:endParaRPr lang="en-US" dirty="0"/>
          </a:p>
        </p:txBody>
      </p:sp>
      <p:sp>
        <p:nvSpPr>
          <p:cNvPr id="50" name="Title 1"/>
          <p:cNvSpPr>
            <a:spLocks noGrp="1"/>
          </p:cNvSpPr>
          <p:nvPr>
            <p:ph type="ctrTitle" hasCustomPrompt="1"/>
          </p:nvPr>
        </p:nvSpPr>
        <p:spPr>
          <a:xfrm>
            <a:off x="221393" y="1248229"/>
            <a:ext cx="8112125" cy="2907239"/>
          </a:xfrm>
        </p:spPr>
        <p:txBody>
          <a:bodyPr/>
          <a:lstStyle>
            <a:lvl1pPr marL="0" indent="0" algn="l" defTabSz="914400" rtl="0" eaLnBrk="1" latinLnBrk="0" hangingPunct="1">
              <a:lnSpc>
                <a:spcPct val="85000"/>
              </a:lnSpc>
              <a:spcBef>
                <a:spcPct val="0"/>
              </a:spcBef>
              <a:buClr>
                <a:schemeClr val="tx1"/>
              </a:buClr>
              <a:buFont typeface="Ciscolight" pitchFamily="2" charset="0"/>
              <a:buNone/>
              <a:defRPr lang="en-US" sz="60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r>
              <a:rPr lang="en-US" dirty="0" smtClean="0"/>
              <a:t>Presentation </a:t>
            </a:r>
            <a:br>
              <a:rPr lang="en-US" dirty="0" smtClean="0"/>
            </a:br>
            <a:r>
              <a:rPr lang="en-US" dirty="0" smtClean="0"/>
              <a:t>Title Goes Here</a:t>
            </a:r>
            <a:endParaRPr lang="en-US" dirty="0"/>
          </a:p>
        </p:txBody>
      </p:sp>
      <p:pic>
        <p:nvPicPr>
          <p:cNvPr id="51" name="Picture 4"/>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303053" y="325971"/>
            <a:ext cx="2920207" cy="485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Placeholder 3"/>
          <p:cNvSpPr>
            <a:spLocks noGrp="1"/>
          </p:cNvSpPr>
          <p:nvPr>
            <p:ph type="body" sz="quarter" idx="10" hasCustomPrompt="1"/>
          </p:nvPr>
        </p:nvSpPr>
        <p:spPr>
          <a:xfrm>
            <a:off x="236382" y="4862154"/>
            <a:ext cx="8110728" cy="355482"/>
          </a:xfrm>
        </p:spPr>
        <p:txBody>
          <a:bodyPr wrap="square">
            <a:spAutoFit/>
          </a:bodyPr>
          <a:lstStyle>
            <a:lvl1pPr marL="0" indent="0">
              <a:buFontTx/>
              <a:buNone/>
              <a:defRPr sz="1800">
                <a:solidFill>
                  <a:srgbClr val="493B93"/>
                </a:solidFill>
              </a:defRPr>
            </a:lvl1pPr>
          </a:lstStyle>
          <a:p>
            <a:pPr lvl="0"/>
            <a:r>
              <a:rPr lang="en-US" dirty="0" smtClean="0"/>
              <a:t>Speaker Title</a:t>
            </a:r>
            <a:endParaRPr lang="en-US" dirty="0"/>
          </a:p>
        </p:txBody>
      </p:sp>
      <p:sp>
        <p:nvSpPr>
          <p:cNvPr id="6" name="Text Placeholder 5"/>
          <p:cNvSpPr>
            <a:spLocks noGrp="1"/>
          </p:cNvSpPr>
          <p:nvPr>
            <p:ph type="body" sz="quarter" idx="11" hasCustomPrompt="1"/>
          </p:nvPr>
        </p:nvSpPr>
        <p:spPr>
          <a:xfrm>
            <a:off x="236381" y="5231003"/>
            <a:ext cx="8110728" cy="297004"/>
          </a:xfrm>
        </p:spPr>
        <p:txBody>
          <a:bodyPr wrap="square">
            <a:spAutoFit/>
          </a:bodyPr>
          <a:lstStyle>
            <a:lvl1pPr marL="0" indent="0">
              <a:buFontTx/>
              <a:buNone/>
              <a:defRPr sz="1400">
                <a:solidFill>
                  <a:srgbClr val="493B93"/>
                </a:solidFill>
              </a:defRPr>
            </a:lvl1pPr>
          </a:lstStyle>
          <a:p>
            <a:pPr lvl="0"/>
            <a:r>
              <a:rPr lang="en-US" dirty="0" smtClean="0"/>
              <a:t>Date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3" name="Rectangle 5"/>
          <p:cNvSpPr>
            <a:spLocks noChangeArrowheads="1"/>
          </p:cNvSpPr>
          <p:nvPr userDrawn="1"/>
        </p:nvSpPr>
        <p:spPr bwMode="ltGray">
          <a:xfrm>
            <a:off x="7983399" y="6584512"/>
            <a:ext cx="592251" cy="175257"/>
          </a:xfrm>
          <a:prstGeom prst="rect">
            <a:avLst/>
          </a:prstGeom>
          <a:noFill/>
          <a:ln w="9525">
            <a:noFill/>
            <a:miter lim="800000"/>
            <a:headEnd/>
            <a:tailEnd/>
          </a:ln>
          <a:effectLst/>
        </p:spPr>
        <p:txBody>
          <a:bodyPr wrap="none" lIns="82124" tIns="41061" rIns="82124" bIns="41061" anchor="b">
            <a:spAutoFit/>
          </a:bodyPr>
          <a:lstStyle/>
          <a:p>
            <a:pPr marL="0" algn="r" defTabSz="814388" rtl="0" eaLnBrk="1" latinLnBrk="0" hangingPunct="1">
              <a:lnSpc>
                <a:spcPct val="100000"/>
              </a:lnSpc>
            </a:pPr>
            <a:r>
              <a:rPr lang="en-US" sz="600" kern="1200" dirty="0">
                <a:solidFill>
                  <a:srgbClr val="808080"/>
                </a:solidFill>
                <a:latin typeface="+mj-lt"/>
                <a:ea typeface="+mn-ea"/>
                <a:cs typeface="+mn-cs"/>
              </a:rPr>
              <a:t>Cisco </a:t>
            </a:r>
            <a:r>
              <a:rPr lang="en-US" sz="600" kern="1200" dirty="0" smtClean="0">
                <a:solidFill>
                  <a:srgbClr val="808080"/>
                </a:solidFill>
                <a:latin typeface="+mj-lt"/>
                <a:ea typeface="+mn-ea"/>
                <a:cs typeface="+mn-cs"/>
              </a:rPr>
              <a:t>Public</a:t>
            </a:r>
            <a:endParaRPr lang="en-US" sz="600" kern="1200" dirty="0">
              <a:solidFill>
                <a:srgbClr val="808080"/>
              </a:solidFill>
              <a:latin typeface="+mj-lt"/>
              <a:ea typeface="+mn-ea"/>
              <a:cs typeface="+mn-cs"/>
            </a:endParaRPr>
          </a:p>
        </p:txBody>
      </p:sp>
      <p:sp>
        <p:nvSpPr>
          <p:cNvPr id="5"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808080"/>
                </a:solidFill>
                <a:latin typeface="+mj-lt"/>
              </a:rPr>
              <a:t>© 2013 Cisco and/or its affiliates. All rights reserved.</a:t>
            </a:r>
            <a:endParaRPr lang="en-US" sz="600" dirty="0">
              <a:solidFill>
                <a:srgbClr val="808080"/>
              </a:solidFill>
              <a:latin typeface="+mj-lt"/>
            </a:endParaRPr>
          </a:p>
        </p:txBody>
      </p:sp>
      <p:sp>
        <p:nvSpPr>
          <p:cNvPr id="6"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808080"/>
                </a:solidFill>
                <a:latin typeface="+mj-lt"/>
              </a:rPr>
              <a:pPr algn="r" defTabSz="814388">
                <a:lnSpc>
                  <a:spcPct val="100000"/>
                </a:lnSpc>
              </a:pPr>
              <a:t>‹#›</a:t>
            </a:fld>
            <a:endParaRPr lang="en-US" sz="600" dirty="0">
              <a:solidFill>
                <a:srgbClr val="808080"/>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Closing Slide_blue">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7" y="-1587"/>
            <a:ext cx="9144000" cy="6858000"/>
          </a:xfrm>
          <a:prstGeom prst="rect">
            <a:avLst/>
          </a:prstGeom>
        </p:spPr>
      </p:pic>
      <p:sp>
        <p:nvSpPr>
          <p:cNvPr id="20" name="Rectangle 19"/>
          <p:cNvSpPr>
            <a:spLocks noChangeArrowheads="1"/>
          </p:cNvSpPr>
          <p:nvPr/>
        </p:nvSpPr>
        <p:spPr bwMode="black">
          <a:xfrm>
            <a:off x="4373702" y="5844550"/>
            <a:ext cx="41443" cy="157016"/>
          </a:xfrm>
          <a:prstGeom prst="rect">
            <a:avLst/>
          </a:prstGeom>
          <a:solidFill>
            <a:schemeClr val="bg1"/>
          </a:solidFill>
          <a:ln w="9525">
            <a:noFill/>
            <a:miter lim="800000"/>
            <a:headEnd/>
            <a:tailEnd/>
          </a:ln>
        </p:spPr>
        <p:txBody>
          <a:bodyPr/>
          <a:lstStyle/>
          <a:p>
            <a:endParaRPr lang="en-US">
              <a:solidFill>
                <a:srgbClr val="0096D6"/>
              </a:solidFill>
              <a:latin typeface="+mj-lt"/>
            </a:endParaRPr>
          </a:p>
        </p:txBody>
      </p:sp>
      <p:sp>
        <p:nvSpPr>
          <p:cNvPr id="21" name="Freeform 20"/>
          <p:cNvSpPr>
            <a:spLocks/>
          </p:cNvSpPr>
          <p:nvPr/>
        </p:nvSpPr>
        <p:spPr bwMode="black">
          <a:xfrm>
            <a:off x="4615130" y="5840202"/>
            <a:ext cx="119991"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2" name="Freeform 21"/>
          <p:cNvSpPr>
            <a:spLocks/>
          </p:cNvSpPr>
          <p:nvPr/>
        </p:nvSpPr>
        <p:spPr bwMode="black">
          <a:xfrm>
            <a:off x="4200221" y="5840202"/>
            <a:ext cx="119991"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3" name="Freeform 22"/>
          <p:cNvSpPr>
            <a:spLocks noEditPoints="1"/>
          </p:cNvSpPr>
          <p:nvPr userDrawn="1"/>
        </p:nvSpPr>
        <p:spPr bwMode="black">
          <a:xfrm>
            <a:off x="4778491" y="5840202"/>
            <a:ext cx="164807"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a:solidFill>
                <a:srgbClr val="0096D6"/>
              </a:solidFill>
              <a:latin typeface="+mj-lt"/>
            </a:endParaRPr>
          </a:p>
        </p:txBody>
      </p:sp>
      <p:sp>
        <p:nvSpPr>
          <p:cNvPr id="24" name="Freeform 23"/>
          <p:cNvSpPr>
            <a:spLocks/>
          </p:cNvSpPr>
          <p:nvPr/>
        </p:nvSpPr>
        <p:spPr bwMode="black">
          <a:xfrm>
            <a:off x="4468634" y="5840202"/>
            <a:ext cx="107462"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5" name="Freeform 24"/>
          <p:cNvSpPr>
            <a:spLocks/>
          </p:cNvSpPr>
          <p:nvPr/>
        </p:nvSpPr>
        <p:spPr bwMode="black">
          <a:xfrm>
            <a:off x="4117817" y="5654198"/>
            <a:ext cx="39033"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6" name="Freeform 25"/>
          <p:cNvSpPr>
            <a:spLocks/>
          </p:cNvSpPr>
          <p:nvPr/>
        </p:nvSpPr>
        <p:spPr bwMode="black">
          <a:xfrm>
            <a:off x="4227206"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7" name="Freeform 26"/>
          <p:cNvSpPr>
            <a:spLocks/>
          </p:cNvSpPr>
          <p:nvPr/>
        </p:nvSpPr>
        <p:spPr bwMode="black">
          <a:xfrm>
            <a:off x="4334669" y="5525687"/>
            <a:ext cx="39033"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8" name="Freeform 27"/>
          <p:cNvSpPr>
            <a:spLocks/>
          </p:cNvSpPr>
          <p:nvPr/>
        </p:nvSpPr>
        <p:spPr bwMode="black">
          <a:xfrm>
            <a:off x="4444058"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9" name="Freeform 28"/>
          <p:cNvSpPr>
            <a:spLocks/>
          </p:cNvSpPr>
          <p:nvPr/>
        </p:nvSpPr>
        <p:spPr bwMode="black">
          <a:xfrm>
            <a:off x="4551038" y="5654198"/>
            <a:ext cx="414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0" name="Freeform 29"/>
          <p:cNvSpPr>
            <a:spLocks/>
          </p:cNvSpPr>
          <p:nvPr/>
        </p:nvSpPr>
        <p:spPr bwMode="black">
          <a:xfrm>
            <a:off x="4660428"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1" name="Freeform 30"/>
          <p:cNvSpPr>
            <a:spLocks/>
          </p:cNvSpPr>
          <p:nvPr/>
        </p:nvSpPr>
        <p:spPr bwMode="black">
          <a:xfrm>
            <a:off x="4769818" y="5525687"/>
            <a:ext cx="39515"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2" name="Freeform 31"/>
          <p:cNvSpPr>
            <a:spLocks/>
          </p:cNvSpPr>
          <p:nvPr/>
        </p:nvSpPr>
        <p:spPr bwMode="black">
          <a:xfrm>
            <a:off x="4877279"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3" name="Freeform 32"/>
          <p:cNvSpPr>
            <a:spLocks/>
          </p:cNvSpPr>
          <p:nvPr/>
        </p:nvSpPr>
        <p:spPr bwMode="black">
          <a:xfrm>
            <a:off x="4986669" y="5654198"/>
            <a:ext cx="39515"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700"/>
                                        <p:tgtEl>
                                          <p:spTgt spid="2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700"/>
                                        <p:tgtEl>
                                          <p:spTgt spid="27"/>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700"/>
                                        <p:tgtEl>
                                          <p:spTgt spid="29"/>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700"/>
                                        <p:tgtEl>
                                          <p:spTgt spid="31"/>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700"/>
                                        <p:tgtEl>
                                          <p:spTgt spid="33"/>
                                        </p:tgtEl>
                                      </p:cBhvr>
                                    </p:animEffect>
                                  </p:childTnLst>
                                </p:cTn>
                              </p:par>
                              <p:par>
                                <p:cTn id="20" presetID="10" presetClass="entr" presetSubtype="0" fill="hold" grpId="1"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700"/>
                                        <p:tgtEl>
                                          <p:spTgt spid="26"/>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700"/>
                                        <p:tgtEl>
                                          <p:spTgt spid="2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700"/>
                                        <p:tgtEl>
                                          <p:spTgt spid="30"/>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700"/>
                                        <p:tgtEl>
                                          <p:spTgt spid="32"/>
                                        </p:tgtEl>
                                      </p:cBhvr>
                                    </p:animEffect>
                                  </p:childTnLst>
                                </p:cTn>
                              </p:par>
                              <p:par>
                                <p:cTn id="32" presetID="42" presetClass="path" presetSubtype="0" accel="50000" decel="50000" fill="hold" grpId="0" nodeType="withEffect">
                                  <p:stCondLst>
                                    <p:cond delay="0"/>
                                  </p:stCondLst>
                                  <p:childTnLst>
                                    <p:animMotion origin="layout" path="M -5.55556E-7 -1.91391E-6 L -5.55556E-7 0.02314 " pathEditMode="relative" rAng="0" ptsTypes="AA">
                                      <p:cBhvr>
                                        <p:cTn id="33" dur="700" spd="-100000" fill="hold"/>
                                        <p:tgtEl>
                                          <p:spTgt spid="25"/>
                                        </p:tgtEl>
                                        <p:attrNameLst>
                                          <p:attrName>ppt_x</p:attrName>
                                          <p:attrName>ppt_y</p:attrName>
                                        </p:attrNameLst>
                                      </p:cBhvr>
                                      <p:rCtr x="0" y="12"/>
                                    </p:animMotion>
                                  </p:childTnLst>
                                </p:cTn>
                              </p:par>
                              <p:par>
                                <p:cTn id="34" presetID="42" presetClass="path" presetSubtype="0" accel="50000" decel="50000" fill="hold" grpId="0" nodeType="withEffect">
                                  <p:stCondLst>
                                    <p:cond delay="0"/>
                                  </p:stCondLst>
                                  <p:childTnLst>
                                    <p:animMotion origin="layout" path="M 4.72222E-6 -1.93242E-6 L 4.72222E-6 0.02962 " pathEditMode="relative" rAng="0" ptsTypes="AA">
                                      <p:cBhvr>
                                        <p:cTn id="35" dur="700" spd="-100000" fill="hold"/>
                                        <p:tgtEl>
                                          <p:spTgt spid="27"/>
                                        </p:tgtEl>
                                        <p:attrNameLst>
                                          <p:attrName>ppt_x</p:attrName>
                                          <p:attrName>ppt_y</p:attrName>
                                        </p:attrNameLst>
                                      </p:cBhvr>
                                      <p:rCtr x="0" y="15"/>
                                    </p:animMotion>
                                  </p:childTnLst>
                                </p:cTn>
                              </p:par>
                              <p:par>
                                <p:cTn id="36" presetID="42" presetClass="path" presetSubtype="0" accel="50000" decel="50000" fill="hold" grpId="0" nodeType="withEffect">
                                  <p:stCondLst>
                                    <p:cond delay="0"/>
                                  </p:stCondLst>
                                  <p:childTnLst>
                                    <p:animMotion origin="layout" path="M 0 -1.91391E-6 L 0 0.02314 " pathEditMode="relative" rAng="0" ptsTypes="AA">
                                      <p:cBhvr>
                                        <p:cTn id="37" dur="700" spd="-100000" fill="hold"/>
                                        <p:tgtEl>
                                          <p:spTgt spid="29"/>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31"/>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4.16667E-6 -1.91391E-6 L 4.16667E-6 0.02314 " pathEditMode="relative" rAng="0" ptsTypes="AA">
                                      <p:cBhvr>
                                        <p:cTn id="41" dur="700" spd="-100000" fill="hold"/>
                                        <p:tgtEl>
                                          <p:spTgt spid="33"/>
                                        </p:tgtEl>
                                        <p:attrNameLst>
                                          <p:attrName>ppt_x</p:attrName>
                                          <p:attrName>ppt_y</p:attrName>
                                        </p:attrNameLst>
                                      </p:cBhvr>
                                      <p:rCtr x="0" y="12"/>
                                    </p:animMotion>
                                  </p:childTnLst>
                                </p:cTn>
                              </p:par>
                              <p:par>
                                <p:cTn id="42" presetID="64" presetClass="path" presetSubtype="0" accel="50000" decel="50000" fill="hold" grpId="0" nodeType="withEffect">
                                  <p:stCondLst>
                                    <p:cond delay="0"/>
                                  </p:stCondLst>
                                  <p:childTnLst>
                                    <p:animMotion origin="layout" path="M 2.77778E-7 2.36056E-6 L 2.77778E-7 -0.02338 " pathEditMode="relative" rAng="0" ptsTypes="AA">
                                      <p:cBhvr>
                                        <p:cTn id="43" dur="700" spd="-100000" fill="hold"/>
                                        <p:tgtEl>
                                          <p:spTgt spid="26"/>
                                        </p:tgtEl>
                                        <p:attrNameLst>
                                          <p:attrName>ppt_x</p:attrName>
                                          <p:attrName>ppt_y</p:attrName>
                                        </p:attrNameLst>
                                      </p:cBhvr>
                                      <p:rCtr x="0" y="-12"/>
                                    </p:animMotion>
                                  </p:childTnLst>
                                </p:cTn>
                              </p:par>
                              <p:par>
                                <p:cTn id="44" presetID="64" presetClass="path" presetSubtype="0" accel="50000" decel="50000" fill="hold" grpId="0" nodeType="withEffect">
                                  <p:stCondLst>
                                    <p:cond delay="0"/>
                                  </p:stCondLst>
                                  <p:childTnLst>
                                    <p:animMotion origin="layout" path="M -8.33333E-7 2.36056E-6 L -8.33333E-7 -0.02338 " pathEditMode="relative" rAng="0" ptsTypes="AA">
                                      <p:cBhvr>
                                        <p:cTn id="45" dur="700" spd="-100000" fill="hold"/>
                                        <p:tgtEl>
                                          <p:spTgt spid="28"/>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4.44444E-6 2.36056E-6 L 4.44444E-6 -0.02338 " pathEditMode="relative" rAng="0" ptsTypes="AA">
                                      <p:cBhvr>
                                        <p:cTn id="47" dur="700" spd="-100000" fill="hold"/>
                                        <p:tgtEl>
                                          <p:spTgt spid="30"/>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3.33333E-6 2.36056E-6 L 3.33333E-6 -0.02338 " pathEditMode="relative" rAng="0" ptsTypes="AA">
                                      <p:cBhvr>
                                        <p:cTn id="49" dur="700" spd="-100000" fill="hold"/>
                                        <p:tgtEl>
                                          <p:spTgt spid="32"/>
                                        </p:tgtEl>
                                        <p:attrNameLst>
                                          <p:attrName>ppt_x</p:attrName>
                                          <p:attrName>ppt_y</p:attrName>
                                        </p:attrNameLst>
                                      </p:cBhvr>
                                      <p:rCtr x="0" y="-12"/>
                                    </p:animMotion>
                                  </p:childTnLst>
                                </p:cTn>
                              </p:par>
                            </p:childTnLst>
                          </p:cTn>
                        </p:par>
                        <p:par>
                          <p:cTn id="50" fill="hold">
                            <p:stCondLst>
                              <p:cond delay="700"/>
                            </p:stCondLst>
                            <p:childTnLst>
                              <p:par>
                                <p:cTn id="51" presetID="10" presetClass="entr" presetSubtype="0" fill="hold" grpId="0" nodeType="after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700"/>
                                        <p:tgtEl>
                                          <p:spTgt spid="22"/>
                                        </p:tgtEl>
                                      </p:cBhvr>
                                    </p:animEffect>
                                  </p:childTnLst>
                                </p:cTn>
                              </p:par>
                              <p:par>
                                <p:cTn id="54" presetID="10" presetClass="entr" presetSubtype="0" fill="hold" grpId="0" nodeType="withEffect">
                                  <p:stCondLst>
                                    <p:cond delay="10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700"/>
                                        <p:tgtEl>
                                          <p:spTgt spid="20"/>
                                        </p:tgtEl>
                                      </p:cBhvr>
                                    </p:animEffect>
                                  </p:childTnLst>
                                </p:cTn>
                              </p:par>
                              <p:par>
                                <p:cTn id="57" presetID="10" presetClass="entr" presetSubtype="0" fill="hold" grpId="0" nodeType="withEffect">
                                  <p:stCondLst>
                                    <p:cond delay="20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700"/>
                                        <p:tgtEl>
                                          <p:spTgt spid="24"/>
                                        </p:tgtEl>
                                      </p:cBhvr>
                                    </p:animEffect>
                                  </p:childTnLst>
                                </p:cTn>
                              </p:par>
                              <p:par>
                                <p:cTn id="60" presetID="10" presetClass="entr" presetSubtype="0" fill="hold" grpId="0" nodeType="withEffect">
                                  <p:stCondLst>
                                    <p:cond delay="30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700"/>
                                        <p:tgtEl>
                                          <p:spTgt spid="21"/>
                                        </p:tgtEl>
                                      </p:cBhvr>
                                    </p:animEffect>
                                  </p:childTnLst>
                                </p:cTn>
                              </p:par>
                              <p:par>
                                <p:cTn id="63" presetID="10" presetClass="entr" presetSubtype="0" fill="hold" grpId="0" nodeType="withEffect">
                                  <p:stCondLst>
                                    <p:cond delay="40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losing Slide-blue thank you">
    <p:spTree>
      <p:nvGrpSpPr>
        <p:cNvPr id="1" name=""/>
        <p:cNvGrpSpPr/>
        <p:nvPr/>
      </p:nvGrpSpPr>
      <p:grpSpPr>
        <a:xfrm>
          <a:off x="0" y="0"/>
          <a:ext cx="0" cy="0"/>
          <a:chOff x="0" y="0"/>
          <a:chExt cx="0" cy="0"/>
        </a:xfrm>
      </p:grpSpPr>
      <p:pic>
        <p:nvPicPr>
          <p:cNvPr id="35" name="Picture 3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7" y="-1587"/>
            <a:ext cx="9144000" cy="6858000"/>
          </a:xfrm>
          <a:prstGeom prst="rect">
            <a:avLst/>
          </a:prstGeom>
        </p:spPr>
      </p:pic>
      <p:sp>
        <p:nvSpPr>
          <p:cNvPr id="34" name="TextBox 33"/>
          <p:cNvSpPr txBox="1"/>
          <p:nvPr userDrawn="1"/>
        </p:nvSpPr>
        <p:spPr>
          <a:xfrm>
            <a:off x="644691" y="3060488"/>
            <a:ext cx="2437270" cy="646331"/>
          </a:xfrm>
          <a:prstGeom prst="rect">
            <a:avLst/>
          </a:prstGeom>
          <a:noFill/>
        </p:spPr>
        <p:txBody>
          <a:bodyPr wrap="none" rtlCol="0">
            <a:spAutoFit/>
          </a:bodyPr>
          <a:lstStyle/>
          <a:p>
            <a:r>
              <a:rPr lang="en-US" sz="3600" dirty="0" smtClean="0">
                <a:solidFill>
                  <a:srgbClr val="FFFFFF"/>
                </a:solidFill>
                <a:latin typeface="+mj-lt"/>
              </a:rPr>
              <a:t>Thank you.</a:t>
            </a:r>
            <a:endParaRPr lang="en-US" sz="3600" dirty="0">
              <a:solidFill>
                <a:srgbClr val="FFFFFF"/>
              </a:solidFill>
              <a:latin typeface="+mj-lt"/>
            </a:endParaRPr>
          </a:p>
        </p:txBody>
      </p:sp>
      <p:pic>
        <p:nvPicPr>
          <p:cNvPr id="18"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4669746" y="3078070"/>
            <a:ext cx="3669899" cy="610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250"/>
                                  </p:iterate>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par>
                                <p:cTn id="8" presetID="10" presetClass="entr" presetSubtype="0" fill="hold" nodeType="withEffect">
                                  <p:stCondLst>
                                    <p:cond delay="75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Closing Slide-red">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 name="Rectangle 3"/>
          <p:cNvSpPr>
            <a:spLocks noChangeArrowheads="1"/>
          </p:cNvSpPr>
          <p:nvPr/>
        </p:nvSpPr>
        <p:spPr bwMode="black">
          <a:xfrm>
            <a:off x="4373702" y="5844550"/>
            <a:ext cx="41443" cy="157016"/>
          </a:xfrm>
          <a:prstGeom prst="rect">
            <a:avLst/>
          </a:prstGeom>
          <a:solidFill>
            <a:schemeClr val="bg1"/>
          </a:solidFill>
          <a:ln w="9525">
            <a:noFill/>
            <a:miter lim="800000"/>
            <a:headEnd/>
            <a:tailEnd/>
          </a:ln>
        </p:spPr>
        <p:txBody>
          <a:bodyPr/>
          <a:lstStyle/>
          <a:p>
            <a:endParaRPr lang="en-US">
              <a:solidFill>
                <a:srgbClr val="0096D6"/>
              </a:solidFill>
              <a:latin typeface="+mj-lt"/>
            </a:endParaRPr>
          </a:p>
        </p:txBody>
      </p:sp>
      <p:sp>
        <p:nvSpPr>
          <p:cNvPr id="5" name="Freeform 4"/>
          <p:cNvSpPr>
            <a:spLocks/>
          </p:cNvSpPr>
          <p:nvPr/>
        </p:nvSpPr>
        <p:spPr bwMode="black">
          <a:xfrm>
            <a:off x="4615130" y="5840202"/>
            <a:ext cx="119991"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6" name="Freeform 5"/>
          <p:cNvSpPr>
            <a:spLocks/>
          </p:cNvSpPr>
          <p:nvPr/>
        </p:nvSpPr>
        <p:spPr bwMode="black">
          <a:xfrm>
            <a:off x="4200221" y="5840202"/>
            <a:ext cx="119991"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7" name="Freeform 6"/>
          <p:cNvSpPr>
            <a:spLocks noEditPoints="1"/>
          </p:cNvSpPr>
          <p:nvPr userDrawn="1"/>
        </p:nvSpPr>
        <p:spPr bwMode="black">
          <a:xfrm>
            <a:off x="4778491" y="5840202"/>
            <a:ext cx="164807"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a:solidFill>
                <a:srgbClr val="0096D6"/>
              </a:solidFill>
              <a:latin typeface="+mj-lt"/>
            </a:endParaRPr>
          </a:p>
        </p:txBody>
      </p:sp>
      <p:sp>
        <p:nvSpPr>
          <p:cNvPr id="8" name="Freeform 7"/>
          <p:cNvSpPr>
            <a:spLocks/>
          </p:cNvSpPr>
          <p:nvPr/>
        </p:nvSpPr>
        <p:spPr bwMode="black">
          <a:xfrm>
            <a:off x="4468634" y="5840202"/>
            <a:ext cx="107462"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9" name="Freeform 8"/>
          <p:cNvSpPr>
            <a:spLocks/>
          </p:cNvSpPr>
          <p:nvPr/>
        </p:nvSpPr>
        <p:spPr bwMode="black">
          <a:xfrm>
            <a:off x="4117817" y="5654198"/>
            <a:ext cx="39033"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0" name="Freeform 9"/>
          <p:cNvSpPr>
            <a:spLocks/>
          </p:cNvSpPr>
          <p:nvPr/>
        </p:nvSpPr>
        <p:spPr bwMode="black">
          <a:xfrm>
            <a:off x="4227206"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1" name="Freeform 10"/>
          <p:cNvSpPr>
            <a:spLocks/>
          </p:cNvSpPr>
          <p:nvPr/>
        </p:nvSpPr>
        <p:spPr bwMode="black">
          <a:xfrm>
            <a:off x="4334669" y="5525687"/>
            <a:ext cx="39033"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2" name="Freeform 11"/>
          <p:cNvSpPr>
            <a:spLocks/>
          </p:cNvSpPr>
          <p:nvPr/>
        </p:nvSpPr>
        <p:spPr bwMode="black">
          <a:xfrm>
            <a:off x="4444058"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4" name="Freeform 13"/>
          <p:cNvSpPr>
            <a:spLocks/>
          </p:cNvSpPr>
          <p:nvPr/>
        </p:nvSpPr>
        <p:spPr bwMode="black">
          <a:xfrm>
            <a:off x="4551038" y="5654198"/>
            <a:ext cx="414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5" name="Freeform 14"/>
          <p:cNvSpPr>
            <a:spLocks/>
          </p:cNvSpPr>
          <p:nvPr/>
        </p:nvSpPr>
        <p:spPr bwMode="black">
          <a:xfrm>
            <a:off x="4660428"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6" name="Freeform 15"/>
          <p:cNvSpPr>
            <a:spLocks/>
          </p:cNvSpPr>
          <p:nvPr/>
        </p:nvSpPr>
        <p:spPr bwMode="black">
          <a:xfrm>
            <a:off x="4769818" y="5525687"/>
            <a:ext cx="39515"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7" name="Freeform 16"/>
          <p:cNvSpPr>
            <a:spLocks/>
          </p:cNvSpPr>
          <p:nvPr/>
        </p:nvSpPr>
        <p:spPr bwMode="black">
          <a:xfrm>
            <a:off x="4877279"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8" name="Freeform 17"/>
          <p:cNvSpPr>
            <a:spLocks/>
          </p:cNvSpPr>
          <p:nvPr/>
        </p:nvSpPr>
        <p:spPr bwMode="black">
          <a:xfrm>
            <a:off x="4986669" y="5654198"/>
            <a:ext cx="39515"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00"/>
                                        <p:tgtEl>
                                          <p:spTgt spid="9"/>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700"/>
                                        <p:tgtEl>
                                          <p:spTgt spid="11"/>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700"/>
                                        <p:tgtEl>
                                          <p:spTgt spid="14"/>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700"/>
                                        <p:tgtEl>
                                          <p:spTgt spid="16"/>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700"/>
                                        <p:tgtEl>
                                          <p:spTgt spid="18"/>
                                        </p:tgtEl>
                                      </p:cBhvr>
                                    </p:animEffect>
                                  </p:childTnLst>
                                </p:cTn>
                              </p:par>
                              <p:par>
                                <p:cTn id="20" presetID="10" presetClass="entr" presetSubtype="0" fill="hold" grpId="1"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700"/>
                                        <p:tgtEl>
                                          <p:spTgt spid="10"/>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700"/>
                                        <p:tgtEl>
                                          <p:spTgt spid="12"/>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700"/>
                                        <p:tgtEl>
                                          <p:spTgt spid="15"/>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700"/>
                                        <p:tgtEl>
                                          <p:spTgt spid="17"/>
                                        </p:tgtEl>
                                      </p:cBhvr>
                                    </p:animEffect>
                                  </p:childTnLst>
                                </p:cTn>
                              </p:par>
                              <p:par>
                                <p:cTn id="32" presetID="42" presetClass="path" presetSubtype="0" accel="50000" decel="50000" fill="hold" grpId="0" nodeType="withEffect">
                                  <p:stCondLst>
                                    <p:cond delay="0"/>
                                  </p:stCondLst>
                                  <p:childTnLst>
                                    <p:animMotion origin="layout" path="M -5.55556E-7 -1.91391E-6 L -5.55556E-7 0.02314 " pathEditMode="relative" rAng="0" ptsTypes="AA">
                                      <p:cBhvr>
                                        <p:cTn id="33" dur="700" spd="-100000" fill="hold"/>
                                        <p:tgtEl>
                                          <p:spTgt spid="9"/>
                                        </p:tgtEl>
                                        <p:attrNameLst>
                                          <p:attrName>ppt_x</p:attrName>
                                          <p:attrName>ppt_y</p:attrName>
                                        </p:attrNameLst>
                                      </p:cBhvr>
                                      <p:rCtr x="0" y="12"/>
                                    </p:animMotion>
                                  </p:childTnLst>
                                </p:cTn>
                              </p:par>
                              <p:par>
                                <p:cTn id="34" presetID="42" presetClass="path" presetSubtype="0" accel="50000" decel="50000" fill="hold" grpId="0" nodeType="withEffect">
                                  <p:stCondLst>
                                    <p:cond delay="0"/>
                                  </p:stCondLst>
                                  <p:childTnLst>
                                    <p:animMotion origin="layout" path="M 4.72222E-6 -1.93242E-6 L 4.72222E-6 0.02962 " pathEditMode="relative" rAng="0" ptsTypes="AA">
                                      <p:cBhvr>
                                        <p:cTn id="35" dur="700" spd="-100000" fill="hold"/>
                                        <p:tgtEl>
                                          <p:spTgt spid="11"/>
                                        </p:tgtEl>
                                        <p:attrNameLst>
                                          <p:attrName>ppt_x</p:attrName>
                                          <p:attrName>ppt_y</p:attrName>
                                        </p:attrNameLst>
                                      </p:cBhvr>
                                      <p:rCtr x="0" y="15"/>
                                    </p:animMotion>
                                  </p:childTnLst>
                                </p:cTn>
                              </p:par>
                              <p:par>
                                <p:cTn id="36" presetID="42" presetClass="path" presetSubtype="0" accel="50000" decel="50000" fill="hold" grpId="0" nodeType="withEffect">
                                  <p:stCondLst>
                                    <p:cond delay="0"/>
                                  </p:stCondLst>
                                  <p:childTnLst>
                                    <p:animMotion origin="layout" path="M 0 -1.91391E-6 L 0 0.02314 " pathEditMode="relative" rAng="0" ptsTypes="AA">
                                      <p:cBhvr>
                                        <p:cTn id="37" dur="700" spd="-100000" fill="hold"/>
                                        <p:tgtEl>
                                          <p:spTgt spid="14"/>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16"/>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4.16667E-6 -1.91391E-6 L 4.16667E-6 0.02314 " pathEditMode="relative" rAng="0" ptsTypes="AA">
                                      <p:cBhvr>
                                        <p:cTn id="41" dur="700" spd="-100000" fill="hold"/>
                                        <p:tgtEl>
                                          <p:spTgt spid="18"/>
                                        </p:tgtEl>
                                        <p:attrNameLst>
                                          <p:attrName>ppt_x</p:attrName>
                                          <p:attrName>ppt_y</p:attrName>
                                        </p:attrNameLst>
                                      </p:cBhvr>
                                      <p:rCtr x="0" y="12"/>
                                    </p:animMotion>
                                  </p:childTnLst>
                                </p:cTn>
                              </p:par>
                              <p:par>
                                <p:cTn id="42" presetID="64" presetClass="path" presetSubtype="0" accel="50000" decel="50000" fill="hold" grpId="0" nodeType="withEffect">
                                  <p:stCondLst>
                                    <p:cond delay="0"/>
                                  </p:stCondLst>
                                  <p:childTnLst>
                                    <p:animMotion origin="layout" path="M 2.77778E-7 2.36056E-6 L 2.77778E-7 -0.02338 " pathEditMode="relative" rAng="0" ptsTypes="AA">
                                      <p:cBhvr>
                                        <p:cTn id="43" dur="700" spd="-100000" fill="hold"/>
                                        <p:tgtEl>
                                          <p:spTgt spid="10"/>
                                        </p:tgtEl>
                                        <p:attrNameLst>
                                          <p:attrName>ppt_x</p:attrName>
                                          <p:attrName>ppt_y</p:attrName>
                                        </p:attrNameLst>
                                      </p:cBhvr>
                                      <p:rCtr x="0" y="-12"/>
                                    </p:animMotion>
                                  </p:childTnLst>
                                </p:cTn>
                              </p:par>
                              <p:par>
                                <p:cTn id="44" presetID="64" presetClass="path" presetSubtype="0" accel="50000" decel="50000" fill="hold" grpId="0" nodeType="withEffect">
                                  <p:stCondLst>
                                    <p:cond delay="0"/>
                                  </p:stCondLst>
                                  <p:childTnLst>
                                    <p:animMotion origin="layout" path="M -8.33333E-7 2.36056E-6 L -8.33333E-7 -0.02338 " pathEditMode="relative" rAng="0" ptsTypes="AA">
                                      <p:cBhvr>
                                        <p:cTn id="45" dur="700" spd="-100000" fill="hold"/>
                                        <p:tgtEl>
                                          <p:spTgt spid="12"/>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4.44444E-6 2.36056E-6 L 4.44444E-6 -0.02338 " pathEditMode="relative" rAng="0" ptsTypes="AA">
                                      <p:cBhvr>
                                        <p:cTn id="47" dur="700" spd="-100000" fill="hold"/>
                                        <p:tgtEl>
                                          <p:spTgt spid="15"/>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3.33333E-6 2.36056E-6 L 3.33333E-6 -0.02338 " pathEditMode="relative" rAng="0" ptsTypes="AA">
                                      <p:cBhvr>
                                        <p:cTn id="49" dur="700" spd="-100000" fill="hold"/>
                                        <p:tgtEl>
                                          <p:spTgt spid="17"/>
                                        </p:tgtEl>
                                        <p:attrNameLst>
                                          <p:attrName>ppt_x</p:attrName>
                                          <p:attrName>ppt_y</p:attrName>
                                        </p:attrNameLst>
                                      </p:cBhvr>
                                      <p:rCtr x="0" y="-12"/>
                                    </p:animMotion>
                                  </p:childTnLst>
                                </p:cTn>
                              </p:par>
                            </p:childTnLst>
                          </p:cTn>
                        </p:par>
                        <p:par>
                          <p:cTn id="50" fill="hold">
                            <p:stCondLst>
                              <p:cond delay="700"/>
                            </p:stCondLst>
                            <p:childTnLst>
                              <p:par>
                                <p:cTn id="51" presetID="10" presetClass="entr" presetSubtype="0" fill="hold" grpId="0" nodeType="after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700"/>
                                        <p:tgtEl>
                                          <p:spTgt spid="6"/>
                                        </p:tgtEl>
                                      </p:cBhvr>
                                    </p:animEffect>
                                  </p:childTnLst>
                                </p:cTn>
                              </p:par>
                              <p:par>
                                <p:cTn id="54" presetID="10" presetClass="entr" presetSubtype="0" fill="hold" grpId="0" nodeType="withEffect">
                                  <p:stCondLst>
                                    <p:cond delay="10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700"/>
                                        <p:tgtEl>
                                          <p:spTgt spid="4"/>
                                        </p:tgtEl>
                                      </p:cBhvr>
                                    </p:animEffect>
                                  </p:childTnLst>
                                </p:cTn>
                              </p:par>
                              <p:par>
                                <p:cTn id="57" presetID="10" presetClass="entr" presetSubtype="0" fill="hold" grpId="0" nodeType="withEffect">
                                  <p:stCondLst>
                                    <p:cond delay="20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700"/>
                                        <p:tgtEl>
                                          <p:spTgt spid="8"/>
                                        </p:tgtEl>
                                      </p:cBhvr>
                                    </p:animEffect>
                                  </p:childTnLst>
                                </p:cTn>
                              </p:par>
                              <p:par>
                                <p:cTn id="60" presetID="10" presetClass="entr" presetSubtype="0" fill="hold" grpId="0" nodeType="withEffect">
                                  <p:stCondLst>
                                    <p:cond delay="3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700"/>
                                        <p:tgtEl>
                                          <p:spTgt spid="5"/>
                                        </p:tgtEl>
                                      </p:cBhvr>
                                    </p:animEffect>
                                  </p:childTnLst>
                                </p:cTn>
                              </p:par>
                              <p:par>
                                <p:cTn id="63" presetID="10" presetClass="entr" presetSubtype="0" fill="hold" grpId="0" nodeType="withEffect">
                                  <p:stCondLst>
                                    <p:cond delay="400"/>
                                  </p:stCondLst>
                                  <p:childTnLst>
                                    <p:set>
                                      <p:cBhvr>
                                        <p:cTn id="64" dur="1" fill="hold">
                                          <p:stCondLst>
                                            <p:cond delay="0"/>
                                          </p:stCondLst>
                                        </p:cTn>
                                        <p:tgtEl>
                                          <p:spTgt spid="7"/>
                                        </p:tgtEl>
                                        <p:attrNameLst>
                                          <p:attrName>style.visibility</p:attrName>
                                        </p:attrNameLst>
                                      </p:cBhvr>
                                      <p:to>
                                        <p:strVal val="visible"/>
                                      </p:to>
                                    </p:set>
                                    <p:animEffect transition="in" filter="fade">
                                      <p:cBhvr>
                                        <p:cTn id="65"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9" grpId="1" animBg="1"/>
      <p:bldP spid="10" grpId="0" animBg="1"/>
      <p:bldP spid="10" grpId="1" animBg="1"/>
      <p:bldP spid="11" grpId="0" animBg="1"/>
      <p:bldP spid="11" grpId="1" animBg="1"/>
      <p:bldP spid="12" grpId="0" animBg="1"/>
      <p:bldP spid="12"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Closing Slide-red thank you">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34" name="TextBox 33"/>
          <p:cNvSpPr txBox="1"/>
          <p:nvPr userDrawn="1"/>
        </p:nvSpPr>
        <p:spPr>
          <a:xfrm>
            <a:off x="644691" y="3060488"/>
            <a:ext cx="2437270" cy="646331"/>
          </a:xfrm>
          <a:prstGeom prst="rect">
            <a:avLst/>
          </a:prstGeom>
          <a:noFill/>
        </p:spPr>
        <p:txBody>
          <a:bodyPr wrap="none" rtlCol="0">
            <a:spAutoFit/>
          </a:bodyPr>
          <a:lstStyle/>
          <a:p>
            <a:r>
              <a:rPr lang="en-US" sz="3600" dirty="0" smtClean="0">
                <a:solidFill>
                  <a:srgbClr val="FFFFFF"/>
                </a:solidFill>
                <a:latin typeface="+mj-lt"/>
              </a:rPr>
              <a:t>Thank you.</a:t>
            </a:r>
            <a:endParaRPr lang="en-US" sz="3600" dirty="0">
              <a:solidFill>
                <a:srgbClr val="FFFFFF"/>
              </a:solidFill>
              <a:latin typeface="+mj-lt"/>
            </a:endParaRPr>
          </a:p>
        </p:txBody>
      </p:sp>
      <p:pic>
        <p:nvPicPr>
          <p:cNvPr id="21"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4669746" y="3078070"/>
            <a:ext cx="3669899" cy="610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250"/>
                                  </p:iterate>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par>
                                <p:cTn id="8" presetID="10" presetClass="entr" presetSubtype="0" fill="hold" nodeType="withEffect">
                                  <p:stCondLst>
                                    <p:cond delay="75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lternate Title Slide">
    <p:spTree>
      <p:nvGrpSpPr>
        <p:cNvPr id="1" name=""/>
        <p:cNvGrpSpPr/>
        <p:nvPr/>
      </p:nvGrpSpPr>
      <p:grpSpPr>
        <a:xfrm>
          <a:off x="0" y="0"/>
          <a:ext cx="0" cy="0"/>
          <a:chOff x="0" y="0"/>
          <a:chExt cx="0" cy="0"/>
        </a:xfrm>
      </p:grpSpPr>
      <p:sp>
        <p:nvSpPr>
          <p:cNvPr id="50" name="Title 1"/>
          <p:cNvSpPr>
            <a:spLocks noGrp="1"/>
          </p:cNvSpPr>
          <p:nvPr>
            <p:ph type="ctrTitle" hasCustomPrompt="1"/>
          </p:nvPr>
        </p:nvSpPr>
        <p:spPr>
          <a:xfrm>
            <a:off x="221393" y="1248229"/>
            <a:ext cx="8112125" cy="2907239"/>
          </a:xfrm>
        </p:spPr>
        <p:txBody>
          <a:bodyPr/>
          <a:lstStyle>
            <a:lvl1pPr marL="0" indent="0" algn="l" defTabSz="914400" rtl="0" eaLnBrk="1" latinLnBrk="0" hangingPunct="1">
              <a:lnSpc>
                <a:spcPct val="85000"/>
              </a:lnSpc>
              <a:spcBef>
                <a:spcPct val="0"/>
              </a:spcBef>
              <a:buClr>
                <a:schemeClr val="tx1"/>
              </a:buClr>
              <a:buFont typeface="Ciscolight" pitchFamily="2" charset="0"/>
              <a:buNone/>
              <a:defRPr lang="en-US" sz="60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r>
              <a:rPr lang="en-US" dirty="0" smtClean="0"/>
              <a:t>Presentation </a:t>
            </a:r>
            <a:br>
              <a:rPr lang="en-US" dirty="0" smtClean="0"/>
            </a:br>
            <a:r>
              <a:rPr lang="en-US" dirty="0" smtClean="0"/>
              <a:t>Title Goes Here</a:t>
            </a:r>
            <a:endParaRPr lang="en-US" dirty="0"/>
          </a:p>
        </p:txBody>
      </p:sp>
    </p:spTree>
    <p:extLst>
      <p:ext uri="{BB962C8B-B14F-4D97-AF65-F5344CB8AC3E}">
        <p14:creationId xmlns:p14="http://schemas.microsoft.com/office/powerpoint/2010/main" val="477931373"/>
      </p:ext>
    </p:extLst>
  </p:cSld>
  <p:clrMapOvr>
    <a:masterClrMapping/>
  </p:clrMapOvr>
  <p:transition>
    <p:wipe dir="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gue">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33376" y="4712451"/>
            <a:ext cx="8477250" cy="1828800"/>
          </a:xfrm>
          <a:prstGeom prst="rect">
            <a:avLst/>
          </a:prstGeom>
        </p:spPr>
      </p:pic>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21393" y="399142"/>
            <a:ext cx="8548802" cy="4134758"/>
          </a:xfrm>
        </p:spPr>
        <p:txBody>
          <a:bodyPr/>
          <a:lstStyle>
            <a:lvl1pPr algn="l" defTabSz="914400" rtl="0" eaLnBrk="1" latinLnBrk="0" hangingPunct="1">
              <a:lnSpc>
                <a:spcPct val="85000"/>
              </a:lnSpc>
              <a:spcBef>
                <a:spcPct val="0"/>
              </a:spcBef>
              <a:buNone/>
              <a:defRPr lang="en-US" sz="54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pPr marL="0" lvl="0" indent="0" algn="l" defTabSz="914400" rtl="0" eaLnBrk="1" latinLnBrk="0" hangingPunct="1">
              <a:lnSpc>
                <a:spcPct val="85000"/>
              </a:lnSpc>
              <a:spcBef>
                <a:spcPct val="0"/>
              </a:spcBef>
              <a:buClr>
                <a:schemeClr val="tx1"/>
              </a:buClr>
              <a:buFont typeface="Ciscolight" pitchFamily="2" charset="0"/>
              <a:buNone/>
            </a:pPr>
            <a:r>
              <a:rPr lang="en-US" dirty="0" smtClean="0"/>
              <a:t>Segue Title Here</a:t>
            </a:r>
            <a:endParaRPr lang="en-US" dirty="0"/>
          </a:p>
        </p:txBody>
      </p:sp>
      <p:sp>
        <p:nvSpPr>
          <p:cNvPr id="47" name="Rectangle 3"/>
          <p:cNvSpPr>
            <a:spLocks noChangeArrowheads="1"/>
          </p:cNvSpPr>
          <p:nvPr/>
        </p:nvSpPr>
        <p:spPr bwMode="hidden">
          <a:xfrm>
            <a:off x="0" y="0"/>
            <a:ext cx="9144000" cy="177800"/>
          </a:xfrm>
          <a:prstGeom prst="rect">
            <a:avLst/>
          </a:prstGeom>
          <a:solidFill>
            <a:srgbClr val="FFFFFF"/>
          </a:solidFill>
          <a:ln w="25400" algn="ctr">
            <a:noFill/>
            <a:miter lim="800000"/>
            <a:headEnd/>
            <a:tailEnd/>
          </a:ln>
          <a:effectLst/>
        </p:spPr>
        <p:txBody>
          <a:bodyPr wrap="none" anchor="ctr"/>
          <a:lstStyle/>
          <a:p>
            <a:endParaRPr lang="en-US">
              <a:latin typeface="+mj-lt"/>
            </a:endParaRPr>
          </a:p>
        </p:txBody>
      </p:sp>
      <p:sp>
        <p:nvSpPr>
          <p:cNvPr id="24" name="Rectangle 5"/>
          <p:cNvSpPr>
            <a:spLocks noChangeArrowheads="1"/>
          </p:cNvSpPr>
          <p:nvPr userDrawn="1"/>
        </p:nvSpPr>
        <p:spPr bwMode="ltGray">
          <a:xfrm>
            <a:off x="7763787" y="6584512"/>
            <a:ext cx="592251" cy="175257"/>
          </a:xfrm>
          <a:prstGeom prst="rect">
            <a:avLst/>
          </a:prstGeom>
          <a:noFill/>
          <a:ln w="9525">
            <a:noFill/>
            <a:miter lim="800000"/>
            <a:headEnd/>
            <a:tailEnd/>
          </a:ln>
          <a:effectLst/>
        </p:spPr>
        <p:txBody>
          <a:bodyPr wrap="none" lIns="82124" tIns="41061" rIns="82124" bIns="41061" anchor="b">
            <a:spAutoFit/>
          </a:bodyPr>
          <a:lstStyle/>
          <a:p>
            <a:pPr marL="0" algn="l" defTabSz="814388" rtl="0" eaLnBrk="1" latinLnBrk="0" hangingPunct="1">
              <a:lnSpc>
                <a:spcPct val="100000"/>
              </a:lnSpc>
            </a:pPr>
            <a:r>
              <a:rPr lang="en-US" sz="600" kern="1200" dirty="0">
                <a:solidFill>
                  <a:srgbClr val="808080"/>
                </a:solidFill>
                <a:latin typeface="+mj-lt"/>
                <a:ea typeface="+mn-ea"/>
                <a:cs typeface="+mn-cs"/>
              </a:rPr>
              <a:t>Cisco </a:t>
            </a:r>
            <a:r>
              <a:rPr lang="en-US" sz="600" kern="1200" dirty="0" smtClean="0">
                <a:solidFill>
                  <a:srgbClr val="808080"/>
                </a:solidFill>
                <a:latin typeface="+mj-lt"/>
                <a:ea typeface="+mn-ea"/>
                <a:cs typeface="+mn-cs"/>
              </a:rPr>
              <a:t>Public</a:t>
            </a:r>
            <a:endParaRPr lang="en-US" sz="600" kern="1200" dirty="0">
              <a:solidFill>
                <a:srgbClr val="808080"/>
              </a:solidFill>
              <a:latin typeface="+mj-lt"/>
              <a:ea typeface="+mn-ea"/>
              <a:cs typeface="+mn-cs"/>
            </a:endParaRPr>
          </a:p>
        </p:txBody>
      </p:sp>
      <p:sp>
        <p:nvSpPr>
          <p:cNvPr id="1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marL="0" algn="l" defTabSz="814388" rtl="0" eaLnBrk="1" latinLnBrk="0" hangingPunct="1">
              <a:lnSpc>
                <a:spcPct val="100000"/>
              </a:lnSpc>
            </a:pPr>
            <a:r>
              <a:rPr lang="en-US" sz="600" kern="1200" dirty="0" smtClean="0">
                <a:solidFill>
                  <a:srgbClr val="808080"/>
                </a:solidFill>
                <a:latin typeface="+mj-lt"/>
                <a:ea typeface="+mn-ea"/>
                <a:cs typeface="+mn-cs"/>
              </a:rPr>
              <a:t>© 2013 Cisco and/or its affiliates. All rights reserved.</a:t>
            </a:r>
            <a:endParaRPr lang="en-US" sz="600" kern="1200" dirty="0">
              <a:solidFill>
                <a:srgbClr val="808080"/>
              </a:solidFill>
              <a:latin typeface="+mj-lt"/>
              <a:ea typeface="+mn-ea"/>
              <a:cs typeface="+mn-cs"/>
            </a:endParaRPr>
          </a:p>
        </p:txBody>
      </p:sp>
      <p:sp>
        <p:nvSpPr>
          <p:cNvPr id="9"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808080"/>
                </a:solidFill>
                <a:latin typeface="+mj-lt"/>
              </a:rPr>
              <a:pPr algn="r" defTabSz="814388">
                <a:lnSpc>
                  <a:spcPct val="100000"/>
                </a:lnSpc>
              </a:pPr>
              <a:t>‹#›</a:t>
            </a:fld>
            <a:endParaRPr lang="en-US" sz="600" dirty="0">
              <a:solidFill>
                <a:srgbClr val="808080"/>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gue 2">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33376" y="4696378"/>
            <a:ext cx="8477250" cy="1844873"/>
          </a:xfrm>
          <a:prstGeom prst="rect">
            <a:avLst/>
          </a:prstGeom>
        </p:spPr>
      </p:pic>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21393" y="399142"/>
            <a:ext cx="8548802" cy="4134758"/>
          </a:xfrm>
        </p:spPr>
        <p:txBody>
          <a:bodyPr/>
          <a:lstStyle>
            <a:lvl1pPr algn="l" defTabSz="914400" rtl="0" eaLnBrk="1" latinLnBrk="0" hangingPunct="1">
              <a:lnSpc>
                <a:spcPct val="85000"/>
              </a:lnSpc>
              <a:spcBef>
                <a:spcPct val="0"/>
              </a:spcBef>
              <a:buNone/>
              <a:defRPr lang="en-US" sz="54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pPr marL="0" lvl="0" indent="0" algn="l" defTabSz="914400" rtl="0" eaLnBrk="1" latinLnBrk="0" hangingPunct="1">
              <a:lnSpc>
                <a:spcPct val="85000"/>
              </a:lnSpc>
              <a:spcBef>
                <a:spcPct val="0"/>
              </a:spcBef>
              <a:buClr>
                <a:schemeClr val="tx1"/>
              </a:buClr>
              <a:buFont typeface="Ciscolight" pitchFamily="2" charset="0"/>
              <a:buNone/>
            </a:pPr>
            <a:r>
              <a:rPr lang="en-US" dirty="0" smtClean="0"/>
              <a:t>Segue Title Here</a:t>
            </a:r>
            <a:endParaRPr lang="en-US" dirty="0"/>
          </a:p>
        </p:txBody>
      </p:sp>
      <p:sp>
        <p:nvSpPr>
          <p:cNvPr id="47" name="Rectangle 3"/>
          <p:cNvSpPr>
            <a:spLocks noChangeArrowheads="1"/>
          </p:cNvSpPr>
          <p:nvPr/>
        </p:nvSpPr>
        <p:spPr bwMode="hidden">
          <a:xfrm>
            <a:off x="0" y="0"/>
            <a:ext cx="9144000" cy="177800"/>
          </a:xfrm>
          <a:prstGeom prst="rect">
            <a:avLst/>
          </a:prstGeom>
          <a:solidFill>
            <a:srgbClr val="FFFFFF"/>
          </a:solidFill>
          <a:ln w="25400" algn="ctr">
            <a:noFill/>
            <a:miter lim="800000"/>
            <a:headEnd/>
            <a:tailEnd/>
          </a:ln>
          <a:effectLst/>
        </p:spPr>
        <p:txBody>
          <a:bodyPr wrap="none" anchor="ctr"/>
          <a:lstStyle/>
          <a:p>
            <a:endParaRPr lang="en-US">
              <a:latin typeface="+mj-lt"/>
            </a:endParaRPr>
          </a:p>
        </p:txBody>
      </p:sp>
      <p:sp>
        <p:nvSpPr>
          <p:cNvPr id="24" name="Rectangle 5"/>
          <p:cNvSpPr>
            <a:spLocks noChangeArrowheads="1"/>
          </p:cNvSpPr>
          <p:nvPr userDrawn="1"/>
        </p:nvSpPr>
        <p:spPr bwMode="ltGray">
          <a:xfrm>
            <a:off x="7763787" y="6584512"/>
            <a:ext cx="592251" cy="175257"/>
          </a:xfrm>
          <a:prstGeom prst="rect">
            <a:avLst/>
          </a:prstGeom>
        </p:spPr>
        <p:txBody>
          <a:bodyPr wrap="none" lIns="82124" tIns="41061" rIns="82124" bIns="41061" anchor="b">
            <a:spAutoFit/>
          </a:bodyPr>
          <a:lstStyle/>
          <a:p>
            <a:pPr marL="0" algn="l" defTabSz="814388" rtl="0" eaLnBrk="1" latinLnBrk="0" hangingPunct="1">
              <a:lnSpc>
                <a:spcPct val="100000"/>
              </a:lnSpc>
            </a:pPr>
            <a:r>
              <a:rPr lang="en-US" sz="600" kern="1200" dirty="0">
                <a:solidFill>
                  <a:srgbClr val="808080"/>
                </a:solidFill>
                <a:latin typeface="+mj-lt"/>
                <a:ea typeface="+mn-ea"/>
                <a:cs typeface="+mn-cs"/>
              </a:rPr>
              <a:t>Cisco </a:t>
            </a:r>
            <a:r>
              <a:rPr lang="en-US" sz="600" kern="1200" dirty="0" smtClean="0">
                <a:solidFill>
                  <a:srgbClr val="808080"/>
                </a:solidFill>
                <a:latin typeface="+mj-lt"/>
                <a:ea typeface="+mn-ea"/>
                <a:cs typeface="+mn-cs"/>
              </a:rPr>
              <a:t>Public</a:t>
            </a:r>
            <a:endParaRPr lang="en-US" sz="600" kern="1200" dirty="0">
              <a:solidFill>
                <a:srgbClr val="808080"/>
              </a:solidFill>
              <a:latin typeface="+mj-lt"/>
              <a:ea typeface="+mn-ea"/>
              <a:cs typeface="+mn-cs"/>
            </a:endParaRPr>
          </a:p>
        </p:txBody>
      </p:sp>
      <p:sp>
        <p:nvSpPr>
          <p:cNvPr id="10" name="Rectangle 4"/>
          <p:cNvSpPr>
            <a:spLocks noChangeArrowheads="1"/>
          </p:cNvSpPr>
          <p:nvPr userDrawn="1"/>
        </p:nvSpPr>
        <p:spPr bwMode="ltGray">
          <a:xfrm>
            <a:off x="251373" y="6586246"/>
            <a:ext cx="3420515" cy="175257"/>
          </a:xfrm>
          <a:prstGeom prst="rect">
            <a:avLst/>
          </a:prstGeom>
        </p:spPr>
        <p:txBody>
          <a:bodyPr wrap="square" lIns="82124" tIns="41061" rIns="82124" bIns="41061" anchor="b" anchorCtr="0">
            <a:spAutoFit/>
          </a:bodyPr>
          <a:lstStyle/>
          <a:p>
            <a:pPr marL="0" algn="l" defTabSz="814388" rtl="0" eaLnBrk="1" latinLnBrk="0" hangingPunct="1">
              <a:lnSpc>
                <a:spcPct val="100000"/>
              </a:lnSpc>
            </a:pPr>
            <a:r>
              <a:rPr lang="en-US" sz="600" kern="1200" dirty="0" smtClean="0">
                <a:solidFill>
                  <a:srgbClr val="808080"/>
                </a:solidFill>
                <a:latin typeface="+mj-lt"/>
                <a:ea typeface="+mn-ea"/>
                <a:cs typeface="+mn-cs"/>
              </a:rPr>
              <a:t>© 2013 Cisco and/or its affiliates. All rights reserved.</a:t>
            </a:r>
            <a:endParaRPr lang="en-US" sz="600" kern="1200" dirty="0">
              <a:solidFill>
                <a:srgbClr val="808080"/>
              </a:solidFill>
              <a:latin typeface="+mj-lt"/>
              <a:ea typeface="+mn-ea"/>
              <a:cs typeface="+mn-cs"/>
            </a:endParaRPr>
          </a:p>
        </p:txBody>
      </p:sp>
      <p:sp>
        <p:nvSpPr>
          <p:cNvPr id="12"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808080"/>
                </a:solidFill>
                <a:latin typeface="+mj-lt"/>
              </a:rPr>
              <a:pPr algn="r" defTabSz="814388">
                <a:lnSpc>
                  <a:spcPct val="100000"/>
                </a:lnSpc>
              </a:pPr>
              <a:t>‹#›</a:t>
            </a:fld>
            <a:endParaRPr lang="en-US" sz="600" dirty="0">
              <a:solidFill>
                <a:srgbClr val="808080"/>
              </a:solidFill>
              <a:latin typeface="+mj-lt"/>
            </a:endParaRPr>
          </a:p>
        </p:txBody>
      </p:sp>
    </p:spTree>
    <p:extLst>
      <p:ext uri="{BB962C8B-B14F-4D97-AF65-F5344CB8AC3E}">
        <p14:creationId xmlns:p14="http://schemas.microsoft.com/office/powerpoint/2010/main" val="1665715276"/>
      </p:ext>
    </p:extLst>
  </p:cSld>
  <p:clrMapOvr>
    <a:masterClrMapping/>
  </p:clrMapOvr>
  <p:transition>
    <p:wipe dir="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 Segue 3">
    <p:spTree>
      <p:nvGrpSpPr>
        <p:cNvPr id="1" name=""/>
        <p:cNvGrpSpPr/>
        <p:nvPr/>
      </p:nvGrpSpPr>
      <p:grpSpPr>
        <a:xfrm>
          <a:off x="0" y="0"/>
          <a:ext cx="0" cy="0"/>
          <a:chOff x="0" y="0"/>
          <a:chExt cx="0" cy="0"/>
        </a:xfrm>
      </p:grpSpPr>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21393" y="399142"/>
            <a:ext cx="8548802" cy="4134758"/>
          </a:xfrm>
        </p:spPr>
        <p:txBody>
          <a:bodyPr/>
          <a:lstStyle>
            <a:lvl1pPr algn="l" defTabSz="914400" rtl="0" eaLnBrk="1" latinLnBrk="0" hangingPunct="1">
              <a:lnSpc>
                <a:spcPct val="85000"/>
              </a:lnSpc>
              <a:spcBef>
                <a:spcPct val="0"/>
              </a:spcBef>
              <a:buNone/>
              <a:defRPr lang="en-US" sz="54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pPr marL="0" lvl="0" indent="0" algn="l" defTabSz="914400" rtl="0" eaLnBrk="1" latinLnBrk="0" hangingPunct="1">
              <a:lnSpc>
                <a:spcPct val="85000"/>
              </a:lnSpc>
              <a:spcBef>
                <a:spcPct val="0"/>
              </a:spcBef>
              <a:buClr>
                <a:schemeClr val="tx1"/>
              </a:buClr>
              <a:buFont typeface="Ciscolight" pitchFamily="2" charset="0"/>
              <a:buNone/>
            </a:pPr>
            <a:r>
              <a:rPr lang="en-US" dirty="0" smtClean="0"/>
              <a:t>Segue Title Here</a:t>
            </a:r>
            <a:endParaRPr lang="en-US" dirty="0"/>
          </a:p>
        </p:txBody>
      </p:sp>
      <p:sp>
        <p:nvSpPr>
          <p:cNvPr id="47" name="Rectangle 3"/>
          <p:cNvSpPr>
            <a:spLocks noChangeArrowheads="1"/>
          </p:cNvSpPr>
          <p:nvPr/>
        </p:nvSpPr>
        <p:spPr bwMode="hidden">
          <a:xfrm>
            <a:off x="0" y="0"/>
            <a:ext cx="9144000" cy="177800"/>
          </a:xfrm>
          <a:prstGeom prst="rect">
            <a:avLst/>
          </a:prstGeom>
          <a:solidFill>
            <a:srgbClr val="FFFFFF"/>
          </a:solidFill>
          <a:ln w="25400" algn="ctr">
            <a:noFill/>
            <a:miter lim="800000"/>
            <a:headEnd/>
            <a:tailEnd/>
          </a:ln>
          <a:effectLst/>
        </p:spPr>
        <p:txBody>
          <a:bodyPr wrap="none" anchor="ctr"/>
          <a:lstStyle/>
          <a:p>
            <a:endParaRPr lang="en-US">
              <a:latin typeface="+mj-lt"/>
            </a:endParaRPr>
          </a:p>
        </p:txBody>
      </p:sp>
      <p:sp>
        <p:nvSpPr>
          <p:cNvPr id="24" name="Rectangle 5"/>
          <p:cNvSpPr>
            <a:spLocks noChangeArrowheads="1"/>
          </p:cNvSpPr>
          <p:nvPr userDrawn="1"/>
        </p:nvSpPr>
        <p:spPr bwMode="ltGray">
          <a:xfrm>
            <a:off x="7763787" y="6584512"/>
            <a:ext cx="592251" cy="175257"/>
          </a:xfrm>
          <a:prstGeom prst="rect">
            <a:avLst/>
          </a:prstGeom>
          <a:noFill/>
          <a:ln w="9525">
            <a:noFill/>
            <a:miter lim="800000"/>
            <a:headEnd/>
            <a:tailEnd/>
          </a:ln>
          <a:effectLst/>
        </p:spPr>
        <p:txBody>
          <a:bodyPr wrap="none" lIns="82124" tIns="41061" rIns="82124" bIns="41061" anchor="b">
            <a:spAutoFit/>
          </a:bodyPr>
          <a:lstStyle/>
          <a:p>
            <a:pPr marL="0" algn="l" defTabSz="814388" rtl="0" eaLnBrk="1" latinLnBrk="0" hangingPunct="1">
              <a:lnSpc>
                <a:spcPct val="100000"/>
              </a:lnSpc>
            </a:pPr>
            <a:r>
              <a:rPr lang="en-US" sz="600" kern="1200" dirty="0">
                <a:solidFill>
                  <a:srgbClr val="808080"/>
                </a:solidFill>
                <a:latin typeface="+mj-lt"/>
                <a:ea typeface="+mn-ea"/>
                <a:cs typeface="+mn-cs"/>
              </a:rPr>
              <a:t>Cisco </a:t>
            </a:r>
            <a:r>
              <a:rPr lang="en-US" sz="600" kern="1200" dirty="0" smtClean="0">
                <a:solidFill>
                  <a:srgbClr val="808080"/>
                </a:solidFill>
                <a:latin typeface="+mj-lt"/>
                <a:ea typeface="+mn-ea"/>
                <a:cs typeface="+mn-cs"/>
              </a:rPr>
              <a:t>Public</a:t>
            </a:r>
            <a:endParaRPr lang="en-US" sz="600" kern="1200" dirty="0">
              <a:solidFill>
                <a:srgbClr val="808080"/>
              </a:solidFill>
              <a:latin typeface="+mj-lt"/>
              <a:ea typeface="+mn-ea"/>
              <a:cs typeface="+mn-cs"/>
            </a:endParaRPr>
          </a:p>
        </p:txBody>
      </p:sp>
      <p:sp>
        <p:nvSpPr>
          <p:cNvPr id="1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marL="0" algn="l" defTabSz="814388" rtl="0" eaLnBrk="1" latinLnBrk="0" hangingPunct="1">
              <a:lnSpc>
                <a:spcPct val="100000"/>
              </a:lnSpc>
            </a:pPr>
            <a:r>
              <a:rPr lang="en-US" sz="600" kern="1200" dirty="0" smtClean="0">
                <a:solidFill>
                  <a:srgbClr val="808080"/>
                </a:solidFill>
                <a:latin typeface="+mj-lt"/>
                <a:ea typeface="+mn-ea"/>
                <a:cs typeface="+mn-cs"/>
              </a:rPr>
              <a:t>© 2013 Cisco and/or its affiliates. All rights reserved.</a:t>
            </a:r>
            <a:endParaRPr lang="en-US" sz="600" kern="1200" dirty="0">
              <a:solidFill>
                <a:srgbClr val="808080"/>
              </a:solidFill>
              <a:latin typeface="+mj-lt"/>
              <a:ea typeface="+mn-ea"/>
              <a:cs typeface="+mn-cs"/>
            </a:endParaRPr>
          </a:p>
        </p:txBody>
      </p:sp>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33375" y="6380780"/>
            <a:ext cx="8477250" cy="160471"/>
          </a:xfrm>
          <a:prstGeom prst="rect">
            <a:avLst/>
          </a:prstGeom>
          <a:noFill/>
        </p:spPr>
      </p:pic>
      <p:sp>
        <p:nvSpPr>
          <p:cNvPr id="9"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808080"/>
                </a:solidFill>
                <a:latin typeface="+mj-lt"/>
              </a:rPr>
              <a:pPr algn="r" defTabSz="814388">
                <a:lnSpc>
                  <a:spcPct val="100000"/>
                </a:lnSpc>
              </a:pPr>
              <a:t>‹#›</a:t>
            </a:fld>
            <a:endParaRPr lang="en-US" sz="600" dirty="0">
              <a:solidFill>
                <a:srgbClr val="808080"/>
              </a:solidFill>
              <a:latin typeface="+mj-lt"/>
            </a:endParaRPr>
          </a:p>
        </p:txBody>
      </p:sp>
    </p:spTree>
    <p:extLst>
      <p:ext uri="{BB962C8B-B14F-4D97-AF65-F5344CB8AC3E}">
        <p14:creationId xmlns:p14="http://schemas.microsoft.com/office/powerpoint/2010/main" val="2987243975"/>
      </p:ext>
    </p:extLst>
  </p:cSld>
  <p:clrMapOvr>
    <a:masterClrMapping/>
  </p:clrMapOvr>
  <p:transition>
    <p:wipe dir="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432215"/>
            <a:ext cx="8588861" cy="838200"/>
          </a:xfrm>
        </p:spPr>
        <p:txBody>
          <a:bodyPr/>
          <a:lstStyle>
            <a:lvl1pPr>
              <a:defRPr/>
            </a:lvl1pPr>
          </a:lstStyle>
          <a:p>
            <a:r>
              <a:rPr lang="en-US" dirty="0" smtClean="0"/>
              <a:t>Slide Title Goes Here</a:t>
            </a:r>
            <a:endParaRPr lang="en-US" dirty="0"/>
          </a:p>
        </p:txBody>
      </p:sp>
      <p:sp>
        <p:nvSpPr>
          <p:cNvPr id="4" name="Text Placeholder 3"/>
          <p:cNvSpPr>
            <a:spLocks noGrp="1"/>
          </p:cNvSpPr>
          <p:nvPr>
            <p:ph type="body" sz="quarter" idx="10" hasCustomPrompt="1"/>
          </p:nvPr>
        </p:nvSpPr>
        <p:spPr>
          <a:xfrm>
            <a:off x="228600" y="1344168"/>
            <a:ext cx="8577072" cy="4965192"/>
          </a:xfr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65548096"/>
      </p:ext>
    </p:extLst>
  </p:cSld>
  <p:clrMapOvr>
    <a:masterClrMapping/>
  </p:clrMapOvr>
  <p:transition>
    <p:wipe dir="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4706781" y="1339745"/>
            <a:ext cx="4122425" cy="4965700"/>
          </a:xfrm>
        </p:spPr>
        <p:txBody>
          <a:bodyPr>
            <a:normAutofit/>
          </a:bodyPr>
          <a:lstStyle>
            <a:lvl1pPr algn="l" defTabSz="914400" rtl="0" eaLnBrk="1" latinLnBrk="0" hangingPunct="1">
              <a:lnSpc>
                <a:spcPct val="95000"/>
              </a:lnSpc>
              <a:spcBef>
                <a:spcPts val="1480"/>
              </a:spcBef>
              <a:defRPr lang="en-US" sz="1800" kern="1200" dirty="0" smtClean="0">
                <a:solidFill>
                  <a:srgbClr val="435153"/>
                </a:solidFill>
                <a:latin typeface="+mj-lt"/>
                <a:ea typeface="+mn-ea"/>
                <a:cs typeface="+mn-cs"/>
              </a:defRPr>
            </a:lvl1pPr>
            <a:lvl2pPr algn="l" defTabSz="914400" rtl="0" eaLnBrk="1" latinLnBrk="0" hangingPunct="1">
              <a:lnSpc>
                <a:spcPct val="95000"/>
              </a:lnSpc>
              <a:spcBef>
                <a:spcPts val="600"/>
              </a:spcBef>
              <a:defRPr lang="en-US" sz="1400" kern="1200" dirty="0" smtClean="0">
                <a:solidFill>
                  <a:srgbClr val="435153"/>
                </a:solidFill>
                <a:latin typeface="+mj-lt"/>
                <a:ea typeface="+mn-ea"/>
                <a:cs typeface="+mn-cs"/>
              </a:defRPr>
            </a:lvl2pPr>
            <a:lvl3pPr marL="569912" indent="0" algn="l" defTabSz="914400" rtl="0" eaLnBrk="1" latinLnBrk="0" hangingPunct="1">
              <a:lnSpc>
                <a:spcPct val="95000"/>
              </a:lnSpc>
              <a:defRPr lang="en-US" sz="1400" kern="1200" dirty="0" smtClean="0">
                <a:solidFill>
                  <a:srgbClr val="435153"/>
                </a:solidFill>
                <a:latin typeface="+mj-lt"/>
                <a:ea typeface="+mn-ea"/>
                <a:cs typeface="+mn-cs"/>
              </a:defRPr>
            </a:lvl3pPr>
            <a:lvl4pPr algn="l" defTabSz="914400" rtl="0" eaLnBrk="1" latinLnBrk="0" hangingPunct="1">
              <a:lnSpc>
                <a:spcPct val="95000"/>
              </a:lnSpc>
              <a:defRPr lang="en-US" sz="1400" kern="1200" dirty="0" smtClean="0">
                <a:solidFill>
                  <a:srgbClr val="435153"/>
                </a:solidFill>
                <a:latin typeface="+mj-lt"/>
                <a:ea typeface="+mn-ea"/>
                <a:cs typeface="+mn-cs"/>
              </a:defRPr>
            </a:lvl4pPr>
            <a:lvl5pPr algn="l" defTabSz="914400" rtl="0" eaLnBrk="1" latinLnBrk="0" hangingPunct="1">
              <a:lnSpc>
                <a:spcPct val="95000"/>
              </a:lnSpc>
              <a:defRPr lang="en-US" sz="1400" kern="1200" dirty="0">
                <a:solidFill>
                  <a:srgbClr val="435153"/>
                </a:solidFill>
                <a:latin typeface="+mj-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Placeholder 1"/>
          <p:cNvSpPr>
            <a:spLocks noGrp="1"/>
          </p:cNvSpPr>
          <p:nvPr>
            <p:ph type="title"/>
          </p:nvPr>
        </p:nvSpPr>
        <p:spPr>
          <a:xfrm>
            <a:off x="229702" y="432215"/>
            <a:ext cx="8588861" cy="838200"/>
          </a:xfrm>
          <a:prstGeom prst="rect">
            <a:avLst/>
          </a:prstGeom>
        </p:spPr>
        <p:txBody>
          <a:bodyPr vert="horz" lIns="82296" tIns="45720" rIns="82296" bIns="45720" rtlCol="0" anchor="b" anchorCtr="0">
            <a:noAutofit/>
          </a:bodyPr>
          <a:lstStyle/>
          <a:p>
            <a:pPr lvl="0" algn="l" defTabSz="914400" rtl="0" eaLnBrk="1" latinLnBrk="0" hangingPunct="1">
              <a:lnSpc>
                <a:spcPct val="80000"/>
              </a:lnSpc>
              <a:spcBef>
                <a:spcPct val="0"/>
              </a:spcBef>
              <a:buNone/>
            </a:pPr>
            <a:r>
              <a:rPr lang="en-US" dirty="0" smtClean="0"/>
              <a:t>Click to edit Master title style</a:t>
            </a:r>
            <a:endParaRPr lang="en-US" dirty="0"/>
          </a:p>
        </p:txBody>
      </p:sp>
      <p:sp>
        <p:nvSpPr>
          <p:cNvPr id="8" name="Text Placeholder 3"/>
          <p:cNvSpPr>
            <a:spLocks noGrp="1"/>
          </p:cNvSpPr>
          <p:nvPr>
            <p:ph type="body" sz="quarter" idx="12"/>
          </p:nvPr>
        </p:nvSpPr>
        <p:spPr>
          <a:xfrm>
            <a:off x="229702" y="1339745"/>
            <a:ext cx="4122425" cy="4965700"/>
          </a:xfrm>
        </p:spPr>
        <p:txBody>
          <a:bodyPr>
            <a:normAutofit/>
          </a:bodyPr>
          <a:lstStyle>
            <a:lvl1pPr algn="l" defTabSz="914400" rtl="0" eaLnBrk="1" latinLnBrk="0" hangingPunct="1">
              <a:lnSpc>
                <a:spcPct val="95000"/>
              </a:lnSpc>
              <a:spcBef>
                <a:spcPts val="1480"/>
              </a:spcBef>
              <a:defRPr lang="en-US" sz="1800" kern="1200" dirty="0" smtClean="0">
                <a:solidFill>
                  <a:srgbClr val="435153"/>
                </a:solidFill>
                <a:latin typeface="+mj-lt"/>
                <a:ea typeface="+mn-ea"/>
                <a:cs typeface="+mn-cs"/>
              </a:defRPr>
            </a:lvl1pPr>
            <a:lvl2pPr algn="l" defTabSz="914400" rtl="0" eaLnBrk="1" latinLnBrk="0" hangingPunct="1">
              <a:lnSpc>
                <a:spcPct val="95000"/>
              </a:lnSpc>
              <a:spcBef>
                <a:spcPts val="600"/>
              </a:spcBef>
              <a:defRPr lang="en-US" sz="1400" kern="1200" dirty="0" smtClean="0">
                <a:solidFill>
                  <a:srgbClr val="435153"/>
                </a:solidFill>
                <a:latin typeface="+mj-lt"/>
                <a:ea typeface="+mn-ea"/>
                <a:cs typeface="+mn-cs"/>
              </a:defRPr>
            </a:lvl2pPr>
            <a:lvl3pPr marL="569912" indent="0" algn="l" defTabSz="914400" rtl="0" eaLnBrk="1" latinLnBrk="0" hangingPunct="1">
              <a:lnSpc>
                <a:spcPct val="95000"/>
              </a:lnSpc>
              <a:defRPr lang="en-US" sz="1400" kern="1200" dirty="0" smtClean="0">
                <a:solidFill>
                  <a:srgbClr val="435153"/>
                </a:solidFill>
                <a:latin typeface="+mj-lt"/>
                <a:ea typeface="+mn-ea"/>
                <a:cs typeface="+mn-cs"/>
              </a:defRPr>
            </a:lvl3pPr>
            <a:lvl4pPr algn="l" defTabSz="914400" rtl="0" eaLnBrk="1" latinLnBrk="0" hangingPunct="1">
              <a:lnSpc>
                <a:spcPct val="95000"/>
              </a:lnSpc>
              <a:defRPr lang="en-US" sz="1400" kern="1200" dirty="0" smtClean="0">
                <a:solidFill>
                  <a:srgbClr val="435153"/>
                </a:solidFill>
                <a:latin typeface="+mj-lt"/>
                <a:ea typeface="+mn-ea"/>
                <a:cs typeface="+mn-cs"/>
              </a:defRPr>
            </a:lvl4pPr>
            <a:lvl5pPr algn="l" defTabSz="914400" rtl="0" eaLnBrk="1" latinLnBrk="0" hangingPunct="1">
              <a:lnSpc>
                <a:spcPct val="95000"/>
              </a:lnSpc>
              <a:defRPr lang="en-US" sz="1400" kern="1200" dirty="0">
                <a:solidFill>
                  <a:srgbClr val="435153"/>
                </a:solidFill>
                <a:latin typeface="+mj-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wipe dir="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6" cstate="screen">
            <a:extLst>
              <a:ext uri="{28A0092B-C50C-407E-A947-70E740481C1C}">
                <a14:useLocalDpi xmlns:a14="http://schemas.microsoft.com/office/drawing/2010/main"/>
              </a:ext>
            </a:extLst>
          </a:blip>
          <a:srcRect/>
          <a:stretch/>
        </p:blipFill>
        <p:spPr>
          <a:xfrm>
            <a:off x="333375" y="6380780"/>
            <a:ext cx="8477250" cy="160471"/>
          </a:xfrm>
          <a:prstGeom prst="rect">
            <a:avLst/>
          </a:prstGeom>
          <a:noFill/>
        </p:spPr>
      </p:pic>
      <p:sp>
        <p:nvSpPr>
          <p:cNvPr id="2" name="Title Placeholder 1"/>
          <p:cNvSpPr>
            <a:spLocks noGrp="1"/>
          </p:cNvSpPr>
          <p:nvPr>
            <p:ph type="title"/>
          </p:nvPr>
        </p:nvSpPr>
        <p:spPr>
          <a:xfrm>
            <a:off x="229702" y="432215"/>
            <a:ext cx="8588861" cy="838200"/>
          </a:xfrm>
          <a:prstGeom prst="rect">
            <a:avLst/>
          </a:prstGeom>
        </p:spPr>
        <p:txBody>
          <a:bodyPr vert="horz" lIns="82296" tIns="45720" rIns="82296" bIns="45720" rtlCol="0" anchor="b" anchorCtr="0">
            <a:noAutofit/>
          </a:bodyPr>
          <a:lstStyle/>
          <a:p>
            <a:pPr lvl="0" algn="l" defTabSz="914400" rtl="0" eaLnBrk="1" latinLnBrk="0" hangingPunct="1">
              <a:lnSpc>
                <a:spcPct val="80000"/>
              </a:lnSpc>
              <a:spcBef>
                <a:spcPct val="0"/>
              </a:spcBef>
              <a:buNone/>
            </a:pPr>
            <a:r>
              <a:rPr lang="en-US" dirty="0" smtClean="0"/>
              <a:t>Slide Title Goes Here</a:t>
            </a:r>
            <a:endParaRPr lang="en-US" dirty="0"/>
          </a:p>
        </p:txBody>
      </p:sp>
      <p:sp>
        <p:nvSpPr>
          <p:cNvPr id="3" name="Text Placeholder 2"/>
          <p:cNvSpPr>
            <a:spLocks noGrp="1"/>
          </p:cNvSpPr>
          <p:nvPr>
            <p:ph type="body" idx="1"/>
          </p:nvPr>
        </p:nvSpPr>
        <p:spPr>
          <a:xfrm>
            <a:off x="229702" y="1339745"/>
            <a:ext cx="8577072" cy="4965699"/>
          </a:xfrm>
          <a:prstGeom prst="rect">
            <a:avLst/>
          </a:prstGeom>
        </p:spPr>
        <p:txBody>
          <a:bodyPr vert="horz" lIns="91440" tIns="45720" rIns="91440" bIns="45720" rtlCol="0">
            <a:noAutofit/>
          </a:body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808080"/>
                </a:solidFill>
                <a:latin typeface="+mj-lt"/>
              </a:rPr>
              <a:t>© 2013 Cisco and/or its affiliates. All rights reserved.</a:t>
            </a:r>
            <a:endParaRPr lang="en-US" sz="600" dirty="0">
              <a:solidFill>
                <a:srgbClr val="808080"/>
              </a:solidFill>
              <a:latin typeface="+mj-lt"/>
            </a:endParaRPr>
          </a:p>
        </p:txBody>
      </p:sp>
      <p:sp>
        <p:nvSpPr>
          <p:cNvPr id="11" name="Rectangle 5"/>
          <p:cNvSpPr>
            <a:spLocks noChangeArrowheads="1"/>
          </p:cNvSpPr>
          <p:nvPr/>
        </p:nvSpPr>
        <p:spPr bwMode="ltGray">
          <a:xfrm>
            <a:off x="7983399" y="6584512"/>
            <a:ext cx="592251"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808080"/>
                </a:solidFill>
                <a:latin typeface="+mj-lt"/>
              </a:rPr>
              <a:t>Cisco </a:t>
            </a:r>
            <a:r>
              <a:rPr lang="en-US" sz="600" dirty="0" smtClean="0">
                <a:solidFill>
                  <a:srgbClr val="808080"/>
                </a:solidFill>
                <a:latin typeface="+mj-lt"/>
              </a:rPr>
              <a:t>Public</a:t>
            </a:r>
            <a:endParaRPr lang="en-US" sz="600" dirty="0">
              <a:solidFill>
                <a:srgbClr val="808080"/>
              </a:solidFill>
              <a:latin typeface="+mj-lt"/>
            </a:endParaRPr>
          </a:p>
        </p:txBody>
      </p:sp>
      <p:sp>
        <p:nvSpPr>
          <p:cNvPr id="9"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808080"/>
                </a:solidFill>
                <a:latin typeface="+mj-lt"/>
              </a:rPr>
              <a:pPr algn="r" defTabSz="814388">
                <a:lnSpc>
                  <a:spcPct val="100000"/>
                </a:lnSpc>
              </a:pPr>
              <a:t>‹#›</a:t>
            </a:fld>
            <a:endParaRPr lang="en-US" sz="600" dirty="0">
              <a:solidFill>
                <a:srgbClr val="808080"/>
              </a:solidFill>
              <a:latin typeface="+mj-lt"/>
            </a:endParaRPr>
          </a:p>
        </p:txBody>
      </p:sp>
    </p:spTree>
  </p:cSld>
  <p:clrMap bg1="lt1" tx1="dk1" bg2="lt2" tx2="dk2" accent1="accent1" accent2="accent2" accent3="accent3" accent4="accent4" accent5="accent5" accent6="accent6" hlink="hlink" folHlink="folHlink"/>
  <p:sldLayoutIdLst>
    <p:sldLayoutId id="2147483898" r:id="rId1"/>
    <p:sldLayoutId id="2147483930" r:id="rId2"/>
    <p:sldLayoutId id="2147483929" r:id="rId3"/>
    <p:sldLayoutId id="2147483937" r:id="rId4"/>
    <p:sldLayoutId id="2147483900" r:id="rId5"/>
    <p:sldLayoutId id="2147483931" r:id="rId6"/>
    <p:sldLayoutId id="2147483932" r:id="rId7"/>
    <p:sldLayoutId id="2147483933" r:id="rId8"/>
    <p:sldLayoutId id="2147483902" r:id="rId9"/>
    <p:sldLayoutId id="2147483903" r:id="rId10"/>
    <p:sldLayoutId id="2147483935" r:id="rId11"/>
    <p:sldLayoutId id="2147483905" r:id="rId12"/>
    <p:sldLayoutId id="2147483906" r:id="rId13"/>
    <p:sldLayoutId id="2147483907" r:id="rId14"/>
    <p:sldLayoutId id="2147483908" r:id="rId15"/>
    <p:sldLayoutId id="2147483909" r:id="rId16"/>
    <p:sldLayoutId id="2147483910" r:id="rId17"/>
    <p:sldLayoutId id="2147483913" r:id="rId18"/>
    <p:sldLayoutId id="2147483911" r:id="rId19"/>
    <p:sldLayoutId id="2147483912" r:id="rId20"/>
    <p:sldLayoutId id="2147483914" r:id="rId21"/>
    <p:sldLayoutId id="2147483915" r:id="rId22"/>
    <p:sldLayoutId id="2147483916" r:id="rId23"/>
    <p:sldLayoutId id="2147483917" r:id="rId24"/>
    <p:sldLayoutId id="2147483918" r:id="rId25"/>
    <p:sldLayoutId id="2147483919" r:id="rId26"/>
    <p:sldLayoutId id="2147483921" r:id="rId27"/>
    <p:sldLayoutId id="2147483922" r:id="rId28"/>
    <p:sldLayoutId id="2147483936" r:id="rId29"/>
    <p:sldLayoutId id="2147483923" r:id="rId30"/>
    <p:sldLayoutId id="2147483924" r:id="rId31"/>
    <p:sldLayoutId id="2147483925" r:id="rId32"/>
    <p:sldLayoutId id="2147483926" r:id="rId33"/>
    <p:sldLayoutId id="2147483927" r:id="rId34"/>
  </p:sldLayoutIdLst>
  <p:transition>
    <p:wipe dir="r"/>
  </p:transition>
  <p:timing>
    <p:tnLst>
      <p:par>
        <p:cTn id="1" dur="indefinite" restart="never" nodeType="tmRoot"/>
      </p:par>
    </p:tnLst>
  </p:timing>
  <p:txStyles>
    <p:title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p:titleStyle>
    <p:body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8.xml"/><Relationship Id="rId5" Type="http://schemas.openxmlformats.org/officeDocument/2006/relationships/image" Target="../media/image44.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8.xml"/><Relationship Id="rId5" Type="http://schemas.openxmlformats.org/officeDocument/2006/relationships/image" Target="../media/image51.png"/><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8.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8.xml"/><Relationship Id="rId1" Type="http://schemas.openxmlformats.org/officeDocument/2006/relationships/slideLayout" Target="../slideLayouts/slideLayout8.xml"/><Relationship Id="rId5" Type="http://schemas.openxmlformats.org/officeDocument/2006/relationships/image" Target="../media/image75.png"/><Relationship Id="rId4" Type="http://schemas.openxmlformats.org/officeDocument/2006/relationships/image" Target="../media/image74.png"/></Relationships>
</file>

<file path=ppt/slides/_rels/slide6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0.xml"/><Relationship Id="rId1" Type="http://schemas.openxmlformats.org/officeDocument/2006/relationships/slideLayout" Target="../slideLayouts/slideLayout8.xml"/><Relationship Id="rId4" Type="http://schemas.openxmlformats.org/officeDocument/2006/relationships/image" Target="../media/image78.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3.xml"/><Relationship Id="rId1" Type="http://schemas.openxmlformats.org/officeDocument/2006/relationships/slideLayout" Target="../slideLayouts/slideLayout8.xml"/><Relationship Id="rId4" Type="http://schemas.openxmlformats.org/officeDocument/2006/relationships/image" Target="../media/image81.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2.xml"/><Relationship Id="rId1" Type="http://schemas.openxmlformats.org/officeDocument/2006/relationships/slideLayout" Target="../slideLayouts/slideLayout8.xml"/><Relationship Id="rId4" Type="http://schemas.openxmlformats.org/officeDocument/2006/relationships/image" Target="../media/image88.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smtClean="0"/>
              <a:t>CCNA Security v2.0</a:t>
            </a:r>
            <a:endParaRPr lang="en-US" dirty="0"/>
          </a:p>
        </p:txBody>
      </p:sp>
      <p:sp>
        <p:nvSpPr>
          <p:cNvPr id="2" name="Title 1"/>
          <p:cNvSpPr>
            <a:spLocks noGrp="1"/>
          </p:cNvSpPr>
          <p:nvPr>
            <p:ph type="ctrTitle"/>
          </p:nvPr>
        </p:nvSpPr>
        <p:spPr>
          <a:xfrm>
            <a:off x="221393" y="890089"/>
            <a:ext cx="8112125" cy="2907239"/>
          </a:xfrm>
        </p:spPr>
        <p:txBody>
          <a:bodyPr/>
          <a:lstStyle/>
          <a:p>
            <a:r>
              <a:rPr lang="en-US" sz="4000" dirty="0" smtClean="0"/>
              <a:t>Chapter 2:</a:t>
            </a:r>
            <a:br>
              <a:rPr lang="en-US" sz="4000" dirty="0" smtClean="0"/>
            </a:br>
            <a:r>
              <a:rPr lang="en-US" sz="4000" dirty="0" smtClean="0"/>
              <a:t/>
            </a:r>
            <a:br>
              <a:rPr lang="en-US" sz="4000" dirty="0" smtClean="0"/>
            </a:br>
            <a:r>
              <a:rPr lang="en-US" sz="4000" dirty="0"/>
              <a:t>S</a:t>
            </a:r>
            <a:r>
              <a:rPr lang="en-US" sz="4000" dirty="0" smtClean="0"/>
              <a:t>ecuring Network Devices</a:t>
            </a:r>
            <a:endParaRPr lang="en-US" sz="4000" dirty="0"/>
          </a:p>
        </p:txBody>
      </p:sp>
      <p:sp>
        <p:nvSpPr>
          <p:cNvPr id="8" name="Text Placeholder 7"/>
          <p:cNvSpPr>
            <a:spLocks noGrp="1"/>
          </p:cNvSpPr>
          <p:nvPr>
            <p:ph type="body" sz="quarter" idx="10"/>
          </p:nvPr>
        </p:nvSpPr>
        <p:spPr/>
        <p:txBody>
          <a:bodyPr/>
          <a:lstStyle/>
          <a:p>
            <a:endParaRPr lang="en-US" dirty="0"/>
          </a:p>
        </p:txBody>
      </p:sp>
      <p:sp>
        <p:nvSpPr>
          <p:cNvPr id="9" name="Text Placeholder 8"/>
          <p:cNvSpPr>
            <a:spLocks noGrp="1"/>
          </p:cNvSpPr>
          <p:nvPr>
            <p:ph type="body" sz="quarter" idx="11"/>
          </p:nvPr>
        </p:nvSpPr>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Secure Local and Remote Access (Cont.)</a:t>
            </a:r>
            <a:endParaRPr lang="en-US" sz="32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788" y="1525579"/>
            <a:ext cx="7454628" cy="4711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 Placeholder 6"/>
          <p:cNvSpPr txBox="1">
            <a:spLocks/>
          </p:cNvSpPr>
          <p:nvPr/>
        </p:nvSpPr>
        <p:spPr>
          <a:xfrm>
            <a:off x="585787" y="1209902"/>
            <a:ext cx="5995987" cy="35509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t>Dedicated Management Network</a:t>
            </a:r>
          </a:p>
        </p:txBody>
      </p:sp>
    </p:spTree>
    <p:extLst>
      <p:ext uri="{BB962C8B-B14F-4D97-AF65-F5344CB8AC3E}">
        <p14:creationId xmlns:p14="http://schemas.microsoft.com/office/powerpoint/2010/main" val="1001740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2.1.2:</a:t>
            </a:r>
            <a:br>
              <a:rPr lang="en-US" sz="2800" dirty="0" smtClean="0"/>
            </a:br>
            <a:r>
              <a:rPr lang="en-US" sz="2800" dirty="0" smtClean="0"/>
              <a:t>Configuring Secure Administrative Access</a:t>
            </a:r>
            <a:endParaRPr lang="en-US" sz="2800" dirty="0"/>
          </a:p>
        </p:txBody>
      </p:sp>
    </p:spTree>
    <p:extLst>
      <p:ext uri="{BB962C8B-B14F-4D97-AF65-F5344CB8AC3E}">
        <p14:creationId xmlns:p14="http://schemas.microsoft.com/office/powerpoint/2010/main" val="80293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Strong Passwords</a:t>
            </a:r>
            <a:endParaRPr lang="en-US" sz="3200" dirty="0"/>
          </a:p>
        </p:txBody>
      </p:sp>
      <p:sp>
        <p:nvSpPr>
          <p:cNvPr id="3" name="Text Placeholder 6"/>
          <p:cNvSpPr txBox="1">
            <a:spLocks/>
          </p:cNvSpPr>
          <p:nvPr/>
        </p:nvSpPr>
        <p:spPr>
          <a:xfrm>
            <a:off x="419100" y="1025173"/>
            <a:ext cx="8724900" cy="2892558"/>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t>Guidelines:</a:t>
            </a:r>
          </a:p>
          <a:p>
            <a:r>
              <a:rPr lang="en-US" sz="1600" dirty="0" smtClean="0"/>
              <a:t>Use a password length of 10 or more characters.</a:t>
            </a:r>
          </a:p>
          <a:p>
            <a:r>
              <a:rPr lang="en-US" sz="1600" dirty="0" smtClean="0"/>
              <a:t>Include a mix of uppercase and lowercase letters, numbers, symbols, and spaces.</a:t>
            </a:r>
          </a:p>
          <a:p>
            <a:r>
              <a:rPr lang="en-US" sz="1600" dirty="0" smtClean="0"/>
              <a:t>Avoid passwords based on easily identifiable pieces of information.</a:t>
            </a:r>
          </a:p>
          <a:p>
            <a:r>
              <a:rPr lang="en-US" sz="1600" dirty="0" smtClean="0"/>
              <a:t>Deliberately misspell a password (Smith = Smyth = 5mYth).</a:t>
            </a:r>
          </a:p>
          <a:p>
            <a:r>
              <a:rPr lang="en-US" sz="1600" dirty="0" smtClean="0"/>
              <a:t>Change passwords often.</a:t>
            </a:r>
          </a:p>
          <a:p>
            <a:r>
              <a:rPr lang="en-US" sz="1600" dirty="0" smtClean="0"/>
              <a:t>Do not write passwords down and leave them in obvious places.</a:t>
            </a:r>
          </a:p>
        </p:txBody>
      </p:sp>
      <p:graphicFrame>
        <p:nvGraphicFramePr>
          <p:cNvPr id="6" name="Table 5"/>
          <p:cNvGraphicFramePr>
            <a:graphicFrameLocks noGrp="1"/>
          </p:cNvGraphicFramePr>
          <p:nvPr>
            <p:extLst>
              <p:ext uri="{D42A27DB-BD31-4B8C-83A1-F6EECF244321}">
                <p14:modId xmlns:p14="http://schemas.microsoft.com/office/powerpoint/2010/main" val="945775782"/>
              </p:ext>
            </p:extLst>
          </p:nvPr>
        </p:nvGraphicFramePr>
        <p:xfrm>
          <a:off x="419100" y="3988678"/>
          <a:ext cx="8432188" cy="2311400"/>
        </p:xfrm>
        <a:graphic>
          <a:graphicData uri="http://schemas.openxmlformats.org/drawingml/2006/table">
            <a:tbl>
              <a:tblPr firstRow="1" bandRow="1">
                <a:solidFill>
                  <a:srgbClr val="EAEAEA"/>
                </a:solidFill>
                <a:tableStyleId>{00A15C55-8517-42AA-B614-E9B94910E393}</a:tableStyleId>
              </a:tblPr>
              <a:tblGrid>
                <a:gridCol w="1409700"/>
                <a:gridCol w="2806262"/>
                <a:gridCol w="1466193"/>
                <a:gridCol w="2750033"/>
              </a:tblGrid>
              <a:tr h="370840">
                <a:tc>
                  <a:txBody>
                    <a:bodyPr/>
                    <a:lstStyle/>
                    <a:p>
                      <a:r>
                        <a:rPr lang="en-US" sz="1200" dirty="0" smtClean="0"/>
                        <a:t>Weak Password</a:t>
                      </a:r>
                      <a:endParaRPr lang="en-US" sz="1200" dirty="0"/>
                    </a:p>
                  </a:txBody>
                  <a:tcPr/>
                </a:tc>
                <a:tc>
                  <a:txBody>
                    <a:bodyPr/>
                    <a:lstStyle/>
                    <a:p>
                      <a:r>
                        <a:rPr lang="en-US" sz="1200" dirty="0" smtClean="0"/>
                        <a:t>Why it is Weak</a:t>
                      </a:r>
                      <a:endParaRPr lang="en-US" sz="1200" dirty="0"/>
                    </a:p>
                  </a:txBody>
                  <a:tcPr/>
                </a:tc>
                <a:tc>
                  <a:txBody>
                    <a:bodyPr/>
                    <a:lstStyle/>
                    <a:p>
                      <a:r>
                        <a:rPr lang="en-US" sz="1200" dirty="0" smtClean="0"/>
                        <a:t>Strong Password</a:t>
                      </a:r>
                      <a:endParaRPr lang="en-US" sz="1200" dirty="0"/>
                    </a:p>
                  </a:txBody>
                  <a:tcPr/>
                </a:tc>
                <a:tc>
                  <a:txBody>
                    <a:bodyPr/>
                    <a:lstStyle/>
                    <a:p>
                      <a:r>
                        <a:rPr lang="en-US" sz="1200" dirty="0" smtClean="0"/>
                        <a:t>Why it is Strong</a:t>
                      </a:r>
                      <a:endParaRPr lang="en-US" sz="1200" dirty="0"/>
                    </a:p>
                  </a:txBody>
                  <a:tcPr/>
                </a:tc>
              </a:tr>
              <a:tr h="370840">
                <a:tc>
                  <a:txBody>
                    <a:bodyPr/>
                    <a:lstStyle/>
                    <a:p>
                      <a:r>
                        <a:rPr lang="en-US" sz="1200" dirty="0" smtClean="0">
                          <a:solidFill>
                            <a:srgbClr val="435153"/>
                          </a:solidFill>
                        </a:rPr>
                        <a:t>secret</a:t>
                      </a:r>
                      <a:endParaRPr lang="en-US" sz="1200" dirty="0">
                        <a:solidFill>
                          <a:srgbClr val="435153"/>
                        </a:solidFill>
                      </a:endParaRPr>
                    </a:p>
                  </a:txBody>
                  <a:tcPr>
                    <a:noFill/>
                  </a:tcPr>
                </a:tc>
                <a:tc>
                  <a:txBody>
                    <a:bodyPr/>
                    <a:lstStyle/>
                    <a:p>
                      <a:r>
                        <a:rPr lang="en-US" sz="1200" dirty="0" smtClean="0">
                          <a:solidFill>
                            <a:srgbClr val="435153"/>
                          </a:solidFill>
                        </a:rPr>
                        <a:t>Simple dictionary password</a:t>
                      </a:r>
                      <a:endParaRPr lang="en-US" sz="1200" dirty="0">
                        <a:solidFill>
                          <a:srgbClr val="435153"/>
                        </a:solidFill>
                      </a:endParaRPr>
                    </a:p>
                  </a:txBody>
                  <a:tcPr>
                    <a:noFill/>
                  </a:tcPr>
                </a:tc>
                <a:tc>
                  <a:txBody>
                    <a:bodyPr/>
                    <a:lstStyle/>
                    <a:p>
                      <a:r>
                        <a:rPr lang="en-US" sz="1200" dirty="0" smtClean="0">
                          <a:solidFill>
                            <a:srgbClr val="435153"/>
                          </a:solidFill>
                        </a:rPr>
                        <a:t>b67n42d39c</a:t>
                      </a:r>
                      <a:endParaRPr lang="en-US" sz="1200" dirty="0">
                        <a:solidFill>
                          <a:srgbClr val="435153"/>
                        </a:solidFill>
                      </a:endParaRPr>
                    </a:p>
                  </a:txBody>
                  <a:tcPr>
                    <a:solidFill>
                      <a:schemeClr val="bg1">
                        <a:lumMod val="85000"/>
                      </a:schemeClr>
                    </a:solidFill>
                  </a:tcPr>
                </a:tc>
                <a:tc>
                  <a:txBody>
                    <a:bodyPr/>
                    <a:lstStyle/>
                    <a:p>
                      <a:r>
                        <a:rPr lang="en-US" sz="1200" dirty="0" smtClean="0">
                          <a:solidFill>
                            <a:srgbClr val="435153"/>
                          </a:solidFill>
                        </a:rPr>
                        <a:t>Combines alphanumeric characters</a:t>
                      </a:r>
                      <a:endParaRPr lang="en-US" sz="1200" dirty="0">
                        <a:solidFill>
                          <a:srgbClr val="435153"/>
                        </a:solidFill>
                      </a:endParaRPr>
                    </a:p>
                  </a:txBody>
                  <a:tcPr>
                    <a:solidFill>
                      <a:schemeClr val="bg1">
                        <a:lumMod val="85000"/>
                      </a:schemeClr>
                    </a:solidFill>
                  </a:tcPr>
                </a:tc>
              </a:tr>
              <a:tr h="370840">
                <a:tc>
                  <a:txBody>
                    <a:bodyPr/>
                    <a:lstStyle/>
                    <a:p>
                      <a:r>
                        <a:rPr lang="en-US" sz="1200" dirty="0" smtClean="0">
                          <a:solidFill>
                            <a:srgbClr val="435153"/>
                          </a:solidFill>
                        </a:rPr>
                        <a:t>smith</a:t>
                      </a:r>
                      <a:endParaRPr lang="en-US" sz="1200" dirty="0">
                        <a:solidFill>
                          <a:srgbClr val="435153"/>
                        </a:solidFill>
                      </a:endParaRPr>
                    </a:p>
                  </a:txBody>
                  <a:tcPr>
                    <a:noFill/>
                  </a:tcPr>
                </a:tc>
                <a:tc>
                  <a:txBody>
                    <a:bodyPr/>
                    <a:lstStyle/>
                    <a:p>
                      <a:r>
                        <a:rPr lang="en-US" sz="1200" kern="1200" dirty="0" smtClean="0">
                          <a:solidFill>
                            <a:srgbClr val="435153"/>
                          </a:solidFill>
                          <a:latin typeface="+mn-lt"/>
                          <a:ea typeface="+mn-ea"/>
                          <a:cs typeface="+mn-cs"/>
                        </a:rPr>
                        <a:t>Mother’s maiden name</a:t>
                      </a:r>
                      <a:endParaRPr lang="en-US" sz="1200" kern="1200" dirty="0">
                        <a:solidFill>
                          <a:srgbClr val="435153"/>
                        </a:solidFill>
                        <a:latin typeface="+mn-lt"/>
                        <a:ea typeface="+mn-ea"/>
                        <a:cs typeface="+mn-cs"/>
                      </a:endParaRPr>
                    </a:p>
                  </a:txBody>
                  <a:tcPr>
                    <a:noFill/>
                  </a:tcPr>
                </a:tc>
                <a:tc>
                  <a:txBody>
                    <a:bodyPr/>
                    <a:lstStyle/>
                    <a:p>
                      <a:r>
                        <a:rPr lang="en-US" sz="1200" kern="1200" dirty="0" smtClean="0">
                          <a:solidFill>
                            <a:srgbClr val="435153"/>
                          </a:solidFill>
                          <a:latin typeface="+mn-lt"/>
                          <a:ea typeface="+mn-ea"/>
                          <a:cs typeface="+mn-cs"/>
                        </a:rPr>
                        <a:t>12^h u4@1p7</a:t>
                      </a:r>
                      <a:endParaRPr lang="en-US" sz="1200" kern="1200" dirty="0">
                        <a:solidFill>
                          <a:srgbClr val="435153"/>
                        </a:solidFill>
                        <a:latin typeface="+mn-lt"/>
                        <a:ea typeface="+mn-ea"/>
                        <a:cs typeface="+mn-cs"/>
                      </a:endParaRPr>
                    </a:p>
                  </a:txBody>
                  <a:tcPr>
                    <a:solidFill>
                      <a:schemeClr val="bg1">
                        <a:lumMod val="85000"/>
                      </a:schemeClr>
                    </a:solidFill>
                  </a:tcPr>
                </a:tc>
                <a:tc>
                  <a:txBody>
                    <a:bodyPr/>
                    <a:lstStyle/>
                    <a:p>
                      <a:r>
                        <a:rPr lang="en-US" sz="1200" kern="1200" dirty="0" smtClean="0">
                          <a:solidFill>
                            <a:srgbClr val="435153"/>
                          </a:solidFill>
                          <a:latin typeface="+mn-lt"/>
                          <a:ea typeface="+mn-ea"/>
                          <a:cs typeface="+mn-cs"/>
                        </a:rPr>
                        <a:t>Combines alphanumeric characters, symbols, and includes a space</a:t>
                      </a:r>
                      <a:endParaRPr lang="en-US" sz="1200" kern="1200" dirty="0">
                        <a:solidFill>
                          <a:srgbClr val="435153"/>
                        </a:solidFill>
                        <a:latin typeface="+mn-lt"/>
                        <a:ea typeface="+mn-ea"/>
                        <a:cs typeface="+mn-cs"/>
                      </a:endParaRPr>
                    </a:p>
                  </a:txBody>
                  <a:tcPr>
                    <a:solidFill>
                      <a:schemeClr val="bg1">
                        <a:lumMod val="85000"/>
                      </a:schemeClr>
                    </a:solidFill>
                  </a:tcPr>
                </a:tc>
              </a:tr>
              <a:tr h="370840">
                <a:tc>
                  <a:txBody>
                    <a:bodyPr/>
                    <a:lstStyle/>
                    <a:p>
                      <a:r>
                        <a:rPr lang="en-US" sz="1200" dirty="0" err="1" smtClean="0">
                          <a:solidFill>
                            <a:srgbClr val="435153"/>
                          </a:solidFill>
                        </a:rPr>
                        <a:t>toyota</a:t>
                      </a:r>
                      <a:endParaRPr lang="en-US" sz="1200" dirty="0">
                        <a:solidFill>
                          <a:srgbClr val="435153"/>
                        </a:solidFill>
                      </a:endParaRPr>
                    </a:p>
                  </a:txBody>
                  <a:tcPr>
                    <a:noFill/>
                  </a:tcPr>
                </a:tc>
                <a:tc>
                  <a:txBody>
                    <a:bodyPr/>
                    <a:lstStyle/>
                    <a:p>
                      <a:r>
                        <a:rPr lang="en-US" sz="1200" dirty="0" smtClean="0">
                          <a:solidFill>
                            <a:srgbClr val="435153"/>
                          </a:solidFill>
                        </a:rPr>
                        <a:t>Make of car</a:t>
                      </a:r>
                      <a:endParaRPr lang="en-US" sz="1200" dirty="0">
                        <a:solidFill>
                          <a:srgbClr val="435153"/>
                        </a:solidFill>
                      </a:endParaRPr>
                    </a:p>
                  </a:txBody>
                  <a:tcPr>
                    <a:noFill/>
                  </a:tcPr>
                </a:tc>
                <a:tc>
                  <a:txBody>
                    <a:bodyPr/>
                    <a:lstStyle/>
                    <a:p>
                      <a:endParaRPr lang="en-US" sz="1200" dirty="0">
                        <a:solidFill>
                          <a:srgbClr val="435153"/>
                        </a:solidFill>
                      </a:endParaRPr>
                    </a:p>
                  </a:txBody>
                  <a:tcPr>
                    <a:solidFill>
                      <a:schemeClr val="bg1">
                        <a:lumMod val="85000"/>
                      </a:schemeClr>
                    </a:solidFill>
                  </a:tcPr>
                </a:tc>
                <a:tc>
                  <a:txBody>
                    <a:bodyPr/>
                    <a:lstStyle/>
                    <a:p>
                      <a:endParaRPr lang="en-US" sz="1200" dirty="0">
                        <a:solidFill>
                          <a:srgbClr val="435153"/>
                        </a:solidFill>
                      </a:endParaRPr>
                    </a:p>
                  </a:txBody>
                  <a:tcPr>
                    <a:solidFill>
                      <a:schemeClr val="bg1">
                        <a:lumMod val="85000"/>
                      </a:schemeClr>
                    </a:solidFill>
                  </a:tcPr>
                </a:tc>
              </a:tr>
              <a:tr h="370840">
                <a:tc>
                  <a:txBody>
                    <a:bodyPr/>
                    <a:lstStyle/>
                    <a:p>
                      <a:r>
                        <a:rPr lang="en-US" sz="1200" dirty="0" smtClean="0">
                          <a:solidFill>
                            <a:srgbClr val="435153"/>
                          </a:solidFill>
                        </a:rPr>
                        <a:t>bob1967</a:t>
                      </a:r>
                      <a:endParaRPr lang="en-US" sz="1200" dirty="0">
                        <a:solidFill>
                          <a:srgbClr val="435153"/>
                        </a:solidFill>
                      </a:endParaRPr>
                    </a:p>
                  </a:txBody>
                  <a:tcPr>
                    <a:noFill/>
                  </a:tcPr>
                </a:tc>
                <a:tc>
                  <a:txBody>
                    <a:bodyPr/>
                    <a:lstStyle/>
                    <a:p>
                      <a:r>
                        <a:rPr lang="en-US" sz="1200" dirty="0" smtClean="0">
                          <a:solidFill>
                            <a:srgbClr val="435153"/>
                          </a:solidFill>
                        </a:rPr>
                        <a:t>Name</a:t>
                      </a:r>
                      <a:r>
                        <a:rPr lang="en-US" sz="1200" baseline="0" dirty="0" smtClean="0">
                          <a:solidFill>
                            <a:srgbClr val="435153"/>
                          </a:solidFill>
                        </a:rPr>
                        <a:t> and birthday of user</a:t>
                      </a:r>
                      <a:endParaRPr lang="en-US" sz="1200" dirty="0">
                        <a:solidFill>
                          <a:srgbClr val="435153"/>
                        </a:solidFill>
                      </a:endParaRPr>
                    </a:p>
                  </a:txBody>
                  <a:tcPr>
                    <a:noFill/>
                  </a:tcPr>
                </a:tc>
                <a:tc>
                  <a:txBody>
                    <a:bodyPr/>
                    <a:lstStyle/>
                    <a:p>
                      <a:endParaRPr lang="en-US" sz="1200" dirty="0">
                        <a:solidFill>
                          <a:srgbClr val="435153"/>
                        </a:solidFill>
                      </a:endParaRPr>
                    </a:p>
                  </a:txBody>
                  <a:tcPr>
                    <a:solidFill>
                      <a:schemeClr val="bg1">
                        <a:lumMod val="85000"/>
                      </a:schemeClr>
                    </a:solidFill>
                  </a:tcPr>
                </a:tc>
                <a:tc>
                  <a:txBody>
                    <a:bodyPr/>
                    <a:lstStyle/>
                    <a:p>
                      <a:endParaRPr lang="en-US" sz="1200" dirty="0">
                        <a:solidFill>
                          <a:srgbClr val="435153"/>
                        </a:solidFill>
                      </a:endParaRPr>
                    </a:p>
                  </a:txBody>
                  <a:tcPr>
                    <a:solidFill>
                      <a:schemeClr val="bg1">
                        <a:lumMod val="85000"/>
                      </a:schemeClr>
                    </a:solidFill>
                  </a:tcPr>
                </a:tc>
              </a:tr>
              <a:tr h="370840">
                <a:tc>
                  <a:txBody>
                    <a:bodyPr/>
                    <a:lstStyle/>
                    <a:p>
                      <a:r>
                        <a:rPr lang="en-US" sz="1200" dirty="0" smtClean="0">
                          <a:solidFill>
                            <a:srgbClr val="435153"/>
                          </a:solidFill>
                        </a:rPr>
                        <a:t>Blueleaf23</a:t>
                      </a:r>
                      <a:endParaRPr lang="en-US" sz="1200" dirty="0">
                        <a:solidFill>
                          <a:srgbClr val="435153"/>
                        </a:solidFill>
                      </a:endParaRPr>
                    </a:p>
                  </a:txBody>
                  <a:tcPr>
                    <a:noFill/>
                  </a:tcPr>
                </a:tc>
                <a:tc>
                  <a:txBody>
                    <a:bodyPr/>
                    <a:lstStyle/>
                    <a:p>
                      <a:r>
                        <a:rPr lang="en-US" sz="1200" dirty="0" smtClean="0">
                          <a:solidFill>
                            <a:srgbClr val="435153"/>
                          </a:solidFill>
                        </a:rPr>
                        <a:t>Simple words and numbers</a:t>
                      </a:r>
                      <a:endParaRPr lang="en-US" sz="1200" dirty="0">
                        <a:solidFill>
                          <a:srgbClr val="435153"/>
                        </a:solidFill>
                      </a:endParaRPr>
                    </a:p>
                  </a:txBody>
                  <a:tcPr>
                    <a:noFill/>
                  </a:tcPr>
                </a:tc>
                <a:tc>
                  <a:txBody>
                    <a:bodyPr/>
                    <a:lstStyle/>
                    <a:p>
                      <a:endParaRPr lang="en-US" sz="1200" dirty="0">
                        <a:solidFill>
                          <a:srgbClr val="435153"/>
                        </a:solidFill>
                      </a:endParaRPr>
                    </a:p>
                  </a:txBody>
                  <a:tcPr>
                    <a:solidFill>
                      <a:schemeClr val="bg1">
                        <a:lumMod val="85000"/>
                      </a:schemeClr>
                    </a:solidFill>
                  </a:tcPr>
                </a:tc>
                <a:tc>
                  <a:txBody>
                    <a:bodyPr/>
                    <a:lstStyle/>
                    <a:p>
                      <a:endParaRPr lang="en-US" sz="1200" dirty="0">
                        <a:solidFill>
                          <a:srgbClr val="435153"/>
                        </a:solidFill>
                      </a:endParaRPr>
                    </a:p>
                  </a:txBody>
                  <a:tcPr>
                    <a:solidFill>
                      <a:schemeClr val="bg1">
                        <a:lumMod val="85000"/>
                      </a:schemeClr>
                    </a:solidFill>
                  </a:tcPr>
                </a:tc>
              </a:tr>
            </a:tbl>
          </a:graphicData>
        </a:graphic>
      </p:graphicFrame>
    </p:spTree>
    <p:extLst>
      <p:ext uri="{BB962C8B-B14F-4D97-AF65-F5344CB8AC3E}">
        <p14:creationId xmlns:p14="http://schemas.microsoft.com/office/powerpoint/2010/main" val="124332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Increasing Access Security</a:t>
            </a:r>
            <a:endParaRPr lang="en-US" sz="3200"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 y="1077818"/>
            <a:ext cx="3746183" cy="12577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0260" y="2409524"/>
            <a:ext cx="6697980" cy="3954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475747" y="1077818"/>
            <a:ext cx="4463716" cy="1015663"/>
          </a:xfrm>
          <a:prstGeom prst="rect">
            <a:avLst/>
          </a:prstGeom>
          <a:noFill/>
        </p:spPr>
        <p:txBody>
          <a:bodyPr wrap="square" rtlCol="0">
            <a:spAutoFit/>
          </a:bodyPr>
          <a:lstStyle/>
          <a:p>
            <a:r>
              <a:rPr lang="en-US" sz="1200" dirty="0"/>
              <a:t>By default, an administrative interface stays active and logged in for 10 minutes after the last session activity. To disable unattended connections, use the</a:t>
            </a:r>
            <a:r>
              <a:rPr lang="en-US" sz="1200" b="1" dirty="0"/>
              <a:t> exec-timeout </a:t>
            </a:r>
            <a:r>
              <a:rPr lang="en-US" sz="1200" i="1" dirty="0"/>
              <a:t>minutes </a:t>
            </a:r>
            <a:r>
              <a:rPr lang="en-US" sz="1200" dirty="0"/>
              <a:t>[</a:t>
            </a:r>
            <a:r>
              <a:rPr lang="en-US" sz="1200" i="1" dirty="0"/>
              <a:t>seconds</a:t>
            </a:r>
            <a:r>
              <a:rPr lang="en-US" sz="1200" dirty="0"/>
              <a:t>] command in line configuration mode for each of the lines that are configured for access</a:t>
            </a:r>
            <a:r>
              <a:rPr lang="en-US" sz="1200" dirty="0" smtClean="0"/>
              <a:t>.</a:t>
            </a:r>
            <a:endParaRPr lang="en-US" sz="1200" dirty="0"/>
          </a:p>
        </p:txBody>
      </p:sp>
    </p:spTree>
    <p:extLst>
      <p:ext uri="{BB962C8B-B14F-4D97-AF65-F5344CB8AC3E}">
        <p14:creationId xmlns:p14="http://schemas.microsoft.com/office/powerpoint/2010/main" val="4273124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Secret Password Algorithms</a:t>
            </a:r>
            <a:endParaRPr lang="en-US" sz="3200" dirty="0"/>
          </a:p>
        </p:txBody>
      </p:sp>
      <p:sp>
        <p:nvSpPr>
          <p:cNvPr id="3" name="Text Placeholder 6"/>
          <p:cNvSpPr txBox="1">
            <a:spLocks/>
          </p:cNvSpPr>
          <p:nvPr/>
        </p:nvSpPr>
        <p:spPr>
          <a:xfrm>
            <a:off x="419100" y="1222248"/>
            <a:ext cx="8130540" cy="313639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t>Guidelines:</a:t>
            </a:r>
          </a:p>
          <a:p>
            <a:r>
              <a:rPr lang="en-US" sz="1800" dirty="0" smtClean="0"/>
              <a:t>Configure all secret passwords using type 8 or type 9 passwords</a:t>
            </a:r>
          </a:p>
          <a:p>
            <a:r>
              <a:rPr lang="en-US" sz="1800" dirty="0" smtClean="0"/>
              <a:t>Use the enable algorithm-type command syntax to enter an unencrypted password</a:t>
            </a:r>
          </a:p>
          <a:p>
            <a:endParaRPr lang="en-US" sz="1800" dirty="0"/>
          </a:p>
          <a:p>
            <a:endParaRPr lang="en-US" sz="1800" dirty="0" smtClean="0"/>
          </a:p>
          <a:p>
            <a:r>
              <a:rPr lang="en-US" sz="1800" dirty="0" smtClean="0"/>
              <a:t>Use the username name algorithm-type command to specify type 9 encryption</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365" y="4435792"/>
            <a:ext cx="7543800" cy="71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365" y="2834640"/>
            <a:ext cx="752475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0556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Securing Line Access</a:t>
            </a:r>
            <a:endParaRPr lang="en-US" sz="3200"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50" y="1895475"/>
            <a:ext cx="7429500" cy="306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36884" y="1070811"/>
            <a:ext cx="8650705" cy="830997"/>
          </a:xfrm>
          <a:prstGeom prst="rect">
            <a:avLst/>
          </a:prstGeom>
          <a:noFill/>
        </p:spPr>
        <p:txBody>
          <a:bodyPr wrap="square" rtlCol="0">
            <a:spAutoFit/>
          </a:bodyPr>
          <a:lstStyle/>
          <a:p>
            <a:r>
              <a:rPr lang="en-US" sz="1200" dirty="0"/>
              <a:t>By default, the console and auxiliary ports do not require a password for administrative access. In addition, the</a:t>
            </a:r>
            <a:r>
              <a:rPr lang="en-US" sz="1200" b="1" dirty="0"/>
              <a:t> password </a:t>
            </a:r>
            <a:r>
              <a:rPr lang="en-US" sz="1200" dirty="0"/>
              <a:t>command configured on the console, </a:t>
            </a:r>
            <a:r>
              <a:rPr lang="en-US" sz="1200" dirty="0" err="1"/>
              <a:t>vty</a:t>
            </a:r>
            <a:r>
              <a:rPr lang="en-US" sz="1200" dirty="0"/>
              <a:t>, and auxiliary lines can only use type 7. Therefore, you should configure the console and auxiliary lines for username/password authentication with the</a:t>
            </a:r>
            <a:r>
              <a:rPr lang="en-US" sz="1200" b="1" dirty="0"/>
              <a:t> login local </a:t>
            </a:r>
            <a:r>
              <a:rPr lang="en-US" sz="1200" dirty="0"/>
              <a:t>command. In addition, the </a:t>
            </a:r>
            <a:r>
              <a:rPr lang="en-US" sz="1200" dirty="0" err="1"/>
              <a:t>vty</a:t>
            </a:r>
            <a:r>
              <a:rPr lang="en-US" sz="1200" dirty="0"/>
              <a:t> lines should only be configured for SSH access, as shown in Figure 1.</a:t>
            </a:r>
            <a:endParaRPr lang="en-US" sz="1200" dirty="0"/>
          </a:p>
        </p:txBody>
      </p:sp>
    </p:spTree>
    <p:extLst>
      <p:ext uri="{BB962C8B-B14F-4D97-AF65-F5344CB8AC3E}">
        <p14:creationId xmlns:p14="http://schemas.microsoft.com/office/powerpoint/2010/main" val="4071242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2.1.3:</a:t>
            </a:r>
            <a:br>
              <a:rPr lang="en-US" sz="2800" dirty="0" smtClean="0"/>
            </a:br>
            <a:r>
              <a:rPr lang="en-US" sz="2800" dirty="0" smtClean="0"/>
              <a:t>Configuring Enhanced Security for Virtual Logins</a:t>
            </a:r>
            <a:endParaRPr lang="en-US" sz="2800" dirty="0"/>
          </a:p>
        </p:txBody>
      </p:sp>
    </p:spTree>
    <p:extLst>
      <p:ext uri="{BB962C8B-B14F-4D97-AF65-F5344CB8AC3E}">
        <p14:creationId xmlns:p14="http://schemas.microsoft.com/office/powerpoint/2010/main" val="2181561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Enhancing the Login Process</a:t>
            </a:r>
            <a:endParaRPr lang="en-US" sz="3200" dirty="0"/>
          </a:p>
        </p:txBody>
      </p:sp>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8120" y="1535111"/>
            <a:ext cx="4790123" cy="41846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 Placeholder 6"/>
          <p:cNvSpPr txBox="1">
            <a:spLocks/>
          </p:cNvSpPr>
          <p:nvPr/>
        </p:nvSpPr>
        <p:spPr>
          <a:xfrm>
            <a:off x="144780" y="1466088"/>
            <a:ext cx="3863340" cy="313639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t>Virtual login security enhancements:</a:t>
            </a:r>
          </a:p>
          <a:p>
            <a:r>
              <a:rPr lang="en-US" sz="1800" dirty="0"/>
              <a:t>Implement delays </a:t>
            </a:r>
            <a:r>
              <a:rPr lang="en-US" sz="1800" dirty="0" smtClean="0"/>
              <a:t>between successive login attempts</a:t>
            </a:r>
          </a:p>
          <a:p>
            <a:r>
              <a:rPr lang="en-US" sz="1800" dirty="0"/>
              <a:t>Enable login </a:t>
            </a:r>
            <a:r>
              <a:rPr lang="en-US" sz="1800" dirty="0" smtClean="0"/>
              <a:t>shutdown if DoS attacks are suspected</a:t>
            </a:r>
          </a:p>
          <a:p>
            <a:r>
              <a:rPr lang="en-US" sz="1800" dirty="0"/>
              <a:t>Generate system-logging </a:t>
            </a:r>
            <a:r>
              <a:rPr lang="en-US" sz="1800" dirty="0" smtClean="0"/>
              <a:t>messages for login detection</a:t>
            </a:r>
          </a:p>
        </p:txBody>
      </p:sp>
    </p:spTree>
    <p:extLst>
      <p:ext uri="{BB962C8B-B14F-4D97-AF65-F5344CB8AC3E}">
        <p14:creationId xmlns:p14="http://schemas.microsoft.com/office/powerpoint/2010/main" val="186285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Configuring Login Enhancement Features</a:t>
            </a:r>
            <a:endParaRPr lang="en-US" sz="32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50" y="1160145"/>
            <a:ext cx="8115300" cy="501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925053" y="2947738"/>
            <a:ext cx="6704597" cy="461665"/>
          </a:xfrm>
          <a:prstGeom prst="rect">
            <a:avLst/>
          </a:prstGeom>
          <a:noFill/>
        </p:spPr>
        <p:txBody>
          <a:bodyPr wrap="square" rtlCol="0">
            <a:spAutoFit/>
          </a:bodyPr>
          <a:lstStyle/>
          <a:p>
            <a:r>
              <a:rPr lang="en-US" sz="1200" dirty="0"/>
              <a:t>The </a:t>
            </a:r>
            <a:r>
              <a:rPr lang="en-US" sz="1200" b="1" dirty="0"/>
              <a:t>login quiet-mode</a:t>
            </a:r>
            <a:r>
              <a:rPr lang="en-US" sz="1200" dirty="0"/>
              <a:t> command maps to an ACL that identifies the permitted hosts. This ensures that only authorized hosts can attempt to login to the router.</a:t>
            </a:r>
            <a:endParaRPr lang="en-US" sz="1200" dirty="0"/>
          </a:p>
        </p:txBody>
      </p:sp>
      <p:sp>
        <p:nvSpPr>
          <p:cNvPr id="3" name="TextBox 2"/>
          <p:cNvSpPr txBox="1"/>
          <p:nvPr/>
        </p:nvSpPr>
        <p:spPr>
          <a:xfrm>
            <a:off x="1925053" y="5077326"/>
            <a:ext cx="6704597" cy="461665"/>
          </a:xfrm>
          <a:prstGeom prst="rect">
            <a:avLst/>
          </a:prstGeom>
          <a:noFill/>
        </p:spPr>
        <p:txBody>
          <a:bodyPr wrap="square" rtlCol="0">
            <a:spAutoFit/>
          </a:bodyPr>
          <a:lstStyle/>
          <a:p>
            <a:r>
              <a:rPr lang="en-US" sz="1200" dirty="0"/>
              <a:t>The </a:t>
            </a:r>
            <a:r>
              <a:rPr lang="en-US" sz="1200" b="1" dirty="0"/>
              <a:t>login on-success</a:t>
            </a:r>
            <a:r>
              <a:rPr lang="en-US" sz="1200" dirty="0"/>
              <a:t> and </a:t>
            </a:r>
            <a:r>
              <a:rPr lang="en-US" sz="1200" b="1" dirty="0"/>
              <a:t>login on-failure</a:t>
            </a:r>
            <a:r>
              <a:rPr lang="en-US" sz="1200" dirty="0"/>
              <a:t> commands log successful and unsuccessful login attempts.</a:t>
            </a:r>
            <a:endParaRPr lang="en-US" sz="1200" dirty="0"/>
          </a:p>
        </p:txBody>
      </p:sp>
      <p:sp>
        <p:nvSpPr>
          <p:cNvPr id="4" name="TextBox 3"/>
          <p:cNvSpPr txBox="1"/>
          <p:nvPr/>
        </p:nvSpPr>
        <p:spPr>
          <a:xfrm>
            <a:off x="1925052" y="3984357"/>
            <a:ext cx="6704597" cy="461665"/>
          </a:xfrm>
          <a:prstGeom prst="rect">
            <a:avLst/>
          </a:prstGeom>
          <a:noFill/>
        </p:spPr>
        <p:txBody>
          <a:bodyPr wrap="square" rtlCol="0">
            <a:spAutoFit/>
          </a:bodyPr>
          <a:lstStyle/>
          <a:p>
            <a:r>
              <a:rPr lang="en-US" sz="1200" dirty="0"/>
              <a:t>The </a:t>
            </a:r>
            <a:r>
              <a:rPr lang="en-US" sz="1200" b="1" dirty="0"/>
              <a:t>login delay</a:t>
            </a:r>
            <a:r>
              <a:rPr lang="en-US" sz="1200" dirty="0"/>
              <a:t> command specifies a number of seconds the user must wait between unsuccessful login attempts. </a:t>
            </a:r>
            <a:endParaRPr lang="en-US" sz="1200" dirty="0"/>
          </a:p>
        </p:txBody>
      </p:sp>
    </p:spTree>
    <p:extLst>
      <p:ext uri="{BB962C8B-B14F-4D97-AF65-F5344CB8AC3E}">
        <p14:creationId xmlns:p14="http://schemas.microsoft.com/office/powerpoint/2010/main" val="896647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Enable Login </a:t>
            </a:r>
            <a:r>
              <a:rPr lang="en-US" sz="3200" dirty="0" smtClean="0"/>
              <a:t>Enhancements</a:t>
            </a:r>
            <a:endParaRPr lang="en-US" sz="3200"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048" y="1390123"/>
            <a:ext cx="7269479" cy="17054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048" y="3806915"/>
            <a:ext cx="7166610" cy="12641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048" y="5757141"/>
            <a:ext cx="7188519" cy="4369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6"/>
          <p:cNvSpPr txBox="1">
            <a:spLocks/>
          </p:cNvSpPr>
          <p:nvPr/>
        </p:nvSpPr>
        <p:spPr>
          <a:xfrm>
            <a:off x="280988" y="1090803"/>
            <a:ext cx="5995987" cy="35509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t>Command Syntax: </a:t>
            </a:r>
            <a:r>
              <a:rPr lang="en-US" sz="1800" b="1" dirty="0" smtClean="0">
                <a:latin typeface="Courier New" panose="02070309020205020404" pitchFamily="49" charset="0"/>
                <a:cs typeface="Courier New" panose="02070309020205020404" pitchFamily="49" charset="0"/>
              </a:rPr>
              <a:t>login block-for</a:t>
            </a:r>
          </a:p>
        </p:txBody>
      </p:sp>
      <p:sp>
        <p:nvSpPr>
          <p:cNvPr id="7" name="Text Placeholder 6"/>
          <p:cNvSpPr txBox="1">
            <a:spLocks/>
          </p:cNvSpPr>
          <p:nvPr/>
        </p:nvSpPr>
        <p:spPr>
          <a:xfrm>
            <a:off x="319088" y="3468243"/>
            <a:ext cx="5995987" cy="35509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t>Example: </a:t>
            </a:r>
            <a:r>
              <a:rPr lang="en-US" sz="1800" b="1" dirty="0" smtClean="0">
                <a:latin typeface="Courier New" panose="02070309020205020404" pitchFamily="49" charset="0"/>
                <a:cs typeface="Courier New" panose="02070309020205020404" pitchFamily="49" charset="0"/>
              </a:rPr>
              <a:t>login quiet-mode access-class</a:t>
            </a:r>
          </a:p>
        </p:txBody>
      </p:sp>
      <p:sp>
        <p:nvSpPr>
          <p:cNvPr id="8" name="Text Placeholder 6"/>
          <p:cNvSpPr txBox="1">
            <a:spLocks/>
          </p:cNvSpPr>
          <p:nvPr/>
        </p:nvSpPr>
        <p:spPr>
          <a:xfrm>
            <a:off x="334328" y="5438013"/>
            <a:ext cx="5995987" cy="35509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t>Example: </a:t>
            </a:r>
            <a:r>
              <a:rPr lang="en-US" sz="1800" b="1" dirty="0" smtClean="0">
                <a:latin typeface="Courier New" panose="02070309020205020404" pitchFamily="49" charset="0"/>
                <a:cs typeface="Courier New" panose="02070309020205020404" pitchFamily="49" charset="0"/>
              </a:rPr>
              <a:t>login delay</a:t>
            </a:r>
          </a:p>
        </p:txBody>
      </p:sp>
    </p:spTree>
    <p:extLst>
      <p:ext uri="{BB962C8B-B14F-4D97-AF65-F5344CB8AC3E}">
        <p14:creationId xmlns:p14="http://schemas.microsoft.com/office/powerpoint/2010/main" val="1467350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746760" y="1918741"/>
            <a:ext cx="3600388" cy="3020518"/>
          </a:xfrm>
        </p:spPr>
        <p:txBody>
          <a:bodyPr/>
          <a:lstStyle/>
          <a:p>
            <a:r>
              <a:rPr lang="en-US" sz="3600" dirty="0" smtClean="0"/>
              <a:t>Chapter Outline</a:t>
            </a:r>
            <a:endParaRPr lang="en-US" sz="3600" dirty="0"/>
          </a:p>
        </p:txBody>
      </p:sp>
      <p:sp>
        <p:nvSpPr>
          <p:cNvPr id="12" name="Text Placeholder 11"/>
          <p:cNvSpPr>
            <a:spLocks noGrp="1"/>
          </p:cNvSpPr>
          <p:nvPr>
            <p:ph type="body" sz="quarter" idx="11"/>
          </p:nvPr>
        </p:nvSpPr>
        <p:spPr>
          <a:xfrm>
            <a:off x="4617720" y="777667"/>
            <a:ext cx="4373880" cy="5287676"/>
          </a:xfrm>
        </p:spPr>
        <p:txBody>
          <a:bodyPr>
            <a:normAutofit/>
          </a:bodyPr>
          <a:lstStyle/>
          <a:p>
            <a:r>
              <a:rPr lang="en-US" sz="1800" dirty="0" smtClean="0">
                <a:solidFill>
                  <a:schemeClr val="tx2"/>
                </a:solidFill>
              </a:rPr>
              <a:t>2.0 Introduction</a:t>
            </a:r>
          </a:p>
          <a:p>
            <a:r>
              <a:rPr lang="en-US" sz="1800" dirty="0" smtClean="0">
                <a:solidFill>
                  <a:schemeClr val="tx2"/>
                </a:solidFill>
              </a:rPr>
              <a:t>2.1 Securing Device Access</a:t>
            </a:r>
          </a:p>
          <a:p>
            <a:r>
              <a:rPr lang="en-US" sz="1800" dirty="0" smtClean="0">
                <a:solidFill>
                  <a:schemeClr val="tx2"/>
                </a:solidFill>
              </a:rPr>
              <a:t>2.2 Assigning Administrative Roles</a:t>
            </a:r>
          </a:p>
          <a:p>
            <a:r>
              <a:rPr lang="en-US" sz="1800" dirty="0" smtClean="0">
                <a:solidFill>
                  <a:schemeClr val="tx2"/>
                </a:solidFill>
              </a:rPr>
              <a:t>2.3 Monitoring and Managing Devices</a:t>
            </a:r>
          </a:p>
          <a:p>
            <a:r>
              <a:rPr lang="en-US" sz="1800" dirty="0" smtClean="0">
                <a:solidFill>
                  <a:schemeClr val="tx2"/>
                </a:solidFill>
              </a:rPr>
              <a:t>2.4 Using Automated Security Features</a:t>
            </a:r>
          </a:p>
          <a:p>
            <a:r>
              <a:rPr lang="en-US" sz="1800" dirty="0" smtClean="0">
                <a:solidFill>
                  <a:schemeClr val="tx2"/>
                </a:solidFill>
              </a:rPr>
              <a:t>2.5 Securing the Control Plane</a:t>
            </a:r>
          </a:p>
          <a:p>
            <a:r>
              <a:rPr lang="en-US" sz="1800" dirty="0" smtClean="0">
                <a:solidFill>
                  <a:schemeClr val="tx2"/>
                </a:solidFill>
              </a:rPr>
              <a:t>2.6 Summary</a:t>
            </a:r>
            <a:endParaRPr lang="en-US" sz="1800" dirty="0" smtClean="0">
              <a:solidFill>
                <a:schemeClr val="accent4"/>
              </a:solidFill>
            </a:endParaRPr>
          </a:p>
        </p:txBody>
      </p:sp>
    </p:spTree>
    <p:extLst>
      <p:ext uri="{BB962C8B-B14F-4D97-AF65-F5344CB8AC3E}">
        <p14:creationId xmlns:p14="http://schemas.microsoft.com/office/powerpoint/2010/main" val="3305422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Logging Failed Attempts</a:t>
            </a:r>
            <a:endParaRPr lang="en-US" sz="3200" dirty="0"/>
          </a:p>
        </p:txBody>
      </p:sp>
      <p:pic>
        <p:nvPicPr>
          <p:cNvPr id="133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008" y="2100621"/>
            <a:ext cx="7439025"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008" y="3267075"/>
            <a:ext cx="742950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 Placeholder 6"/>
          <p:cNvSpPr txBox="1">
            <a:spLocks/>
          </p:cNvSpPr>
          <p:nvPr/>
        </p:nvSpPr>
        <p:spPr>
          <a:xfrm>
            <a:off x="441008" y="1798488"/>
            <a:ext cx="5995987" cy="35509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t>Generate Login Syslog Messages</a:t>
            </a:r>
            <a:endParaRPr lang="en-US" sz="1800" b="1" dirty="0" smtClean="0">
              <a:latin typeface="Courier New" panose="02070309020205020404" pitchFamily="49" charset="0"/>
              <a:cs typeface="Courier New" panose="02070309020205020404" pitchFamily="49" charset="0"/>
            </a:endParaRPr>
          </a:p>
        </p:txBody>
      </p:sp>
      <p:sp>
        <p:nvSpPr>
          <p:cNvPr id="8" name="Text Placeholder 6"/>
          <p:cNvSpPr txBox="1">
            <a:spLocks/>
          </p:cNvSpPr>
          <p:nvPr/>
        </p:nvSpPr>
        <p:spPr>
          <a:xfrm>
            <a:off x="441008" y="2972943"/>
            <a:ext cx="5995987" cy="35509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t>Example: </a:t>
            </a:r>
            <a:r>
              <a:rPr lang="en-US" sz="1800" b="1" dirty="0" smtClean="0">
                <a:latin typeface="Courier New" panose="02070309020205020404" pitchFamily="49" charset="0"/>
                <a:cs typeface="Courier New" panose="02070309020205020404" pitchFamily="49" charset="0"/>
              </a:rPr>
              <a:t>show login failures</a:t>
            </a:r>
          </a:p>
        </p:txBody>
      </p:sp>
      <p:sp>
        <p:nvSpPr>
          <p:cNvPr id="2" name="TextBox 1"/>
          <p:cNvSpPr txBox="1"/>
          <p:nvPr/>
        </p:nvSpPr>
        <p:spPr>
          <a:xfrm>
            <a:off x="4680284" y="260970"/>
            <a:ext cx="4463716" cy="1754326"/>
          </a:xfrm>
          <a:prstGeom prst="rect">
            <a:avLst/>
          </a:prstGeom>
          <a:noFill/>
        </p:spPr>
        <p:txBody>
          <a:bodyPr wrap="square" rtlCol="0">
            <a:spAutoFit/>
          </a:bodyPr>
          <a:lstStyle/>
          <a:p>
            <a:r>
              <a:rPr lang="en-US" sz="1200" dirty="0"/>
              <a:t>Specifically, the</a:t>
            </a:r>
            <a:r>
              <a:rPr lang="en-US" sz="1200" b="1" dirty="0"/>
              <a:t> login block-for </a:t>
            </a:r>
            <a:r>
              <a:rPr lang="en-US" sz="1200" dirty="0"/>
              <a:t>command monitors login device activity and operates in two modes:</a:t>
            </a:r>
          </a:p>
          <a:p>
            <a:r>
              <a:rPr lang="en-US" sz="1200" b="1" dirty="0"/>
              <a:t>Normal mode</a:t>
            </a:r>
            <a:r>
              <a:rPr lang="en-US" sz="1200" dirty="0"/>
              <a:t> - This is also known as watch mode. The router keeps count of the number of failed login attempts within an identified amount of time.</a:t>
            </a:r>
          </a:p>
          <a:p>
            <a:r>
              <a:rPr lang="en-US" sz="1200" b="1" dirty="0"/>
              <a:t>Quiet mode</a:t>
            </a:r>
            <a:r>
              <a:rPr lang="en-US" sz="1200" dirty="0"/>
              <a:t> - This is also known as the quiet period. If the number of failed logins exceeds the configured threshold, all login attempts using Telnet, SSH, and HTTP are denied for the time specified in the login block-for command</a:t>
            </a:r>
            <a:r>
              <a:rPr lang="en-US" sz="1200" dirty="0" smtClean="0"/>
              <a:t>.</a:t>
            </a:r>
            <a:endParaRPr lang="en-US" sz="1200" dirty="0"/>
          </a:p>
        </p:txBody>
      </p:sp>
    </p:spTree>
    <p:extLst>
      <p:ext uri="{BB962C8B-B14F-4D97-AF65-F5344CB8AC3E}">
        <p14:creationId xmlns:p14="http://schemas.microsoft.com/office/powerpoint/2010/main" val="4176688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2.1.4:</a:t>
            </a:r>
            <a:br>
              <a:rPr lang="en-US" sz="2800" dirty="0" smtClean="0"/>
            </a:br>
            <a:r>
              <a:rPr lang="en-US" sz="2800" dirty="0" smtClean="0"/>
              <a:t>Configuring SSH</a:t>
            </a:r>
            <a:endParaRPr lang="en-US" sz="2800" dirty="0"/>
          </a:p>
        </p:txBody>
      </p:sp>
    </p:spTree>
    <p:extLst>
      <p:ext uri="{BB962C8B-B14F-4D97-AF65-F5344CB8AC3E}">
        <p14:creationId xmlns:p14="http://schemas.microsoft.com/office/powerpoint/2010/main" val="1132394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Steps for Configuring SSH</a:t>
            </a:r>
            <a:endParaRPr lang="en-US" sz="3200" dirty="0"/>
          </a:p>
        </p:txBody>
      </p:sp>
      <p:grpSp>
        <p:nvGrpSpPr>
          <p:cNvPr id="3" name="Group 2"/>
          <p:cNvGrpSpPr/>
          <p:nvPr/>
        </p:nvGrpSpPr>
        <p:grpSpPr>
          <a:xfrm>
            <a:off x="125420" y="1125758"/>
            <a:ext cx="4214609" cy="2815063"/>
            <a:chOff x="441008" y="1125758"/>
            <a:chExt cx="4214609" cy="2815063"/>
          </a:xfrm>
        </p:grpSpPr>
        <p:sp>
          <p:nvSpPr>
            <p:cNvPr id="5" name="Text Placeholder 6"/>
            <p:cNvSpPr txBox="1">
              <a:spLocks/>
            </p:cNvSpPr>
            <p:nvPr/>
          </p:nvSpPr>
          <p:spPr>
            <a:xfrm>
              <a:off x="441009" y="1125758"/>
              <a:ext cx="4214608" cy="35509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t>Example SSH Configuration</a:t>
              </a:r>
              <a:endParaRPr lang="en-US" sz="1800" b="1" dirty="0" smtClean="0">
                <a:latin typeface="Courier New" panose="02070309020205020404" pitchFamily="49" charset="0"/>
                <a:cs typeface="Courier New" panose="02070309020205020404" pitchFamily="49" charset="0"/>
              </a:endParaRP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008" y="1440390"/>
              <a:ext cx="4214608" cy="25004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4" name="Group 3"/>
          <p:cNvGrpSpPr/>
          <p:nvPr/>
        </p:nvGrpSpPr>
        <p:grpSpPr>
          <a:xfrm>
            <a:off x="4344158" y="2136866"/>
            <a:ext cx="4793769" cy="4219783"/>
            <a:chOff x="4344158" y="2136866"/>
            <a:chExt cx="4793769" cy="4219783"/>
          </a:xfrm>
        </p:grpSpPr>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4158" y="2427222"/>
              <a:ext cx="4793769" cy="39294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 Placeholder 6"/>
            <p:cNvSpPr txBox="1">
              <a:spLocks/>
            </p:cNvSpPr>
            <p:nvPr/>
          </p:nvSpPr>
          <p:spPr>
            <a:xfrm>
              <a:off x="4344158" y="2136866"/>
              <a:ext cx="4214608" cy="35509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t>Example Verification of SSH</a:t>
              </a:r>
              <a:endParaRPr lang="en-US" sz="1800" b="1" dirty="0" smtClean="0">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4166459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Modifying the SSH Configuration</a:t>
            </a:r>
            <a:endParaRPr lang="en-US" sz="3200" dirty="0"/>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04963"/>
            <a:ext cx="8382000" cy="3648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04955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66455"/>
            <a:ext cx="8588861" cy="838200"/>
          </a:xfrm>
        </p:spPr>
        <p:txBody>
          <a:bodyPr/>
          <a:lstStyle/>
          <a:p>
            <a:pPr>
              <a:lnSpc>
                <a:spcPct val="100000"/>
              </a:lnSpc>
            </a:pPr>
            <a:r>
              <a:rPr lang="en-US" sz="3200" dirty="0" smtClean="0"/>
              <a:t>Connecting to an SSH-Enabled Router</a:t>
            </a:r>
            <a:endParaRPr lang="en-US" sz="3200" dirty="0"/>
          </a:p>
        </p:txBody>
      </p:sp>
      <p:sp>
        <p:nvSpPr>
          <p:cNvPr id="2" name="Text Placeholder 1"/>
          <p:cNvSpPr>
            <a:spLocks noGrp="1"/>
          </p:cNvSpPr>
          <p:nvPr>
            <p:ph type="body" sz="quarter" idx="10"/>
          </p:nvPr>
        </p:nvSpPr>
        <p:spPr/>
        <p:txBody>
          <a:bodyPr/>
          <a:lstStyle/>
          <a:p>
            <a:pPr marL="0" indent="0">
              <a:buNone/>
            </a:pPr>
            <a:r>
              <a:rPr lang="en-US" sz="2000" dirty="0" smtClean="0"/>
              <a:t>Two ways to connect:</a:t>
            </a:r>
          </a:p>
          <a:p>
            <a:r>
              <a:rPr lang="en-US" sz="1800" dirty="0" smtClean="0"/>
              <a:t>Enable SSH and use a Cisco router as an SSH server or SSH client.</a:t>
            </a:r>
          </a:p>
          <a:p>
            <a:pPr lvl="1"/>
            <a:r>
              <a:rPr lang="en-US" dirty="0" smtClean="0"/>
              <a:t>As a server, the router can accept SSH client connections</a:t>
            </a:r>
          </a:p>
          <a:p>
            <a:pPr lvl="1"/>
            <a:r>
              <a:rPr lang="en-US" dirty="0" smtClean="0"/>
              <a:t>As a client, the router can connect via SSH to another SSH-enabled router</a:t>
            </a:r>
          </a:p>
          <a:p>
            <a:r>
              <a:rPr lang="en-US" sz="1800" dirty="0" smtClean="0"/>
              <a:t>Use an SSH client running on a host, such as </a:t>
            </a:r>
            <a:r>
              <a:rPr lang="en-US" sz="1800" dirty="0" err="1" smtClean="0"/>
              <a:t>PuTTY</a:t>
            </a:r>
            <a:r>
              <a:rPr lang="en-US" sz="1800" dirty="0" smtClean="0"/>
              <a:t>, </a:t>
            </a:r>
            <a:r>
              <a:rPr lang="en-US" sz="1800" dirty="0" err="1" smtClean="0"/>
              <a:t>OpenSSH</a:t>
            </a:r>
            <a:r>
              <a:rPr lang="en-US" sz="1800" dirty="0" smtClean="0"/>
              <a:t>, or </a:t>
            </a:r>
            <a:r>
              <a:rPr lang="en-US" sz="1800" dirty="0" err="1" smtClean="0"/>
              <a:t>TeraTerm</a:t>
            </a:r>
            <a:r>
              <a:rPr lang="en-US" sz="1800" dirty="0" smtClean="0"/>
              <a:t>.</a:t>
            </a:r>
            <a:endParaRPr lang="en-US" sz="1800" dirty="0"/>
          </a:p>
        </p:txBody>
      </p:sp>
    </p:spTree>
    <p:extLst>
      <p:ext uri="{BB962C8B-B14F-4D97-AF65-F5344CB8AC3E}">
        <p14:creationId xmlns:p14="http://schemas.microsoft.com/office/powerpoint/2010/main" val="3480839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21393" y="2011680"/>
            <a:ext cx="8112125" cy="1259868"/>
          </a:xfrm>
        </p:spPr>
        <p:txBody>
          <a:bodyPr/>
          <a:lstStyle/>
          <a:p>
            <a:r>
              <a:rPr lang="en-US" sz="4000" dirty="0" smtClean="0"/>
              <a:t>Section 2.2:</a:t>
            </a:r>
            <a:br>
              <a:rPr lang="en-US" sz="4000" dirty="0" smtClean="0"/>
            </a:br>
            <a:r>
              <a:rPr lang="en-US" sz="4000" dirty="0" smtClean="0"/>
              <a:t>Assigning Administrative Roles</a:t>
            </a:r>
            <a:endParaRPr lang="en-US" sz="4000" dirty="0"/>
          </a:p>
        </p:txBody>
      </p:sp>
      <p:sp>
        <p:nvSpPr>
          <p:cNvPr id="5" name="Text Placeholder 6"/>
          <p:cNvSpPr txBox="1">
            <a:spLocks/>
          </p:cNvSpPr>
          <p:nvPr/>
        </p:nvSpPr>
        <p:spPr>
          <a:xfrm>
            <a:off x="419100" y="3508248"/>
            <a:ext cx="8577072" cy="202387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t>Upon completion of this section, you should be able to:</a:t>
            </a:r>
          </a:p>
          <a:p>
            <a:r>
              <a:rPr lang="en-US" sz="1800" dirty="0" smtClean="0"/>
              <a:t>Configure administrative privilege levels to control command availability.</a:t>
            </a:r>
          </a:p>
          <a:p>
            <a:r>
              <a:rPr lang="en-US" sz="1800" dirty="0" smtClean="0"/>
              <a:t>Configure role-based CLI access to control command availability.</a:t>
            </a:r>
            <a:endParaRPr lang="en-US" sz="1800" dirty="0"/>
          </a:p>
        </p:txBody>
      </p:sp>
    </p:spTree>
    <p:extLst>
      <p:ext uri="{BB962C8B-B14F-4D97-AF65-F5344CB8AC3E}">
        <p14:creationId xmlns:p14="http://schemas.microsoft.com/office/powerpoint/2010/main" val="199841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2.2.1:</a:t>
            </a:r>
            <a:br>
              <a:rPr lang="en-US" sz="2800" dirty="0" smtClean="0"/>
            </a:br>
            <a:r>
              <a:rPr lang="en-US" sz="2800" dirty="0" smtClean="0"/>
              <a:t>Configuring Privilege Levels</a:t>
            </a:r>
            <a:endParaRPr lang="en-US" sz="2800" dirty="0"/>
          </a:p>
        </p:txBody>
      </p:sp>
    </p:spTree>
    <p:extLst>
      <p:ext uri="{BB962C8B-B14F-4D97-AF65-F5344CB8AC3E}">
        <p14:creationId xmlns:p14="http://schemas.microsoft.com/office/powerpoint/2010/main" val="246710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Limiting Command Availability</a:t>
            </a:r>
            <a:endParaRPr lang="en-US" sz="3200" dirty="0"/>
          </a:p>
        </p:txBody>
      </p:sp>
      <p:sp>
        <p:nvSpPr>
          <p:cNvPr id="4" name="Text Placeholder 1"/>
          <p:cNvSpPr>
            <a:spLocks noGrp="1"/>
          </p:cNvSpPr>
          <p:nvPr>
            <p:ph type="body" sz="quarter" idx="10"/>
          </p:nvPr>
        </p:nvSpPr>
        <p:spPr>
          <a:xfrm>
            <a:off x="4471095" y="1059705"/>
            <a:ext cx="4124265" cy="2232660"/>
          </a:xfrm>
        </p:spPr>
        <p:txBody>
          <a:bodyPr/>
          <a:lstStyle/>
          <a:p>
            <a:pPr marL="0" indent="0">
              <a:buNone/>
            </a:pPr>
            <a:r>
              <a:rPr lang="en-US" sz="1400" dirty="0" smtClean="0"/>
              <a:t>Levels of access commands:</a:t>
            </a:r>
          </a:p>
          <a:p>
            <a:r>
              <a:rPr lang="en-US" sz="1200" dirty="0" smtClean="0"/>
              <a:t>User EXEC mode (privilege level 1)</a:t>
            </a:r>
          </a:p>
          <a:p>
            <a:pPr lvl="1"/>
            <a:r>
              <a:rPr lang="en-US" sz="1100" dirty="0" smtClean="0"/>
              <a:t>Lowest EXEC mode user privileges</a:t>
            </a:r>
          </a:p>
          <a:p>
            <a:pPr lvl="1"/>
            <a:r>
              <a:rPr lang="en-US" sz="1100" dirty="0" smtClean="0"/>
              <a:t>Only user-level command available at the router&gt; prompt</a:t>
            </a:r>
          </a:p>
          <a:p>
            <a:r>
              <a:rPr lang="en-US" sz="1200" dirty="0" smtClean="0"/>
              <a:t>Privileged EXEC mode (privilege level 15)</a:t>
            </a:r>
          </a:p>
          <a:p>
            <a:pPr lvl="1"/>
            <a:r>
              <a:rPr lang="en-US" sz="1100" dirty="0" smtClean="0"/>
              <a:t>All enable-level commands at the router# prompt</a:t>
            </a:r>
            <a:endParaRPr lang="en-US" sz="11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636" y="3726354"/>
            <a:ext cx="7170417" cy="641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 Placeholder 1"/>
          <p:cNvSpPr txBox="1">
            <a:spLocks/>
          </p:cNvSpPr>
          <p:nvPr/>
        </p:nvSpPr>
        <p:spPr>
          <a:xfrm>
            <a:off x="184331" y="1059705"/>
            <a:ext cx="4341949" cy="2061867"/>
          </a:xfrm>
          <a:prstGeom prst="rect">
            <a:avLst/>
          </a:prstGeom>
        </p:spPr>
        <p:txBody>
          <a:bodyPr vert="horz" lIns="91440" tIns="45720" rIns="91440" bIns="45720" rtlCol="0">
            <a:noAutofit/>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400" dirty="0" smtClean="0"/>
              <a:t>Privilege levels:</a:t>
            </a:r>
          </a:p>
          <a:p>
            <a:r>
              <a:rPr lang="en-US" sz="1200" dirty="0" smtClean="0"/>
              <a:t>Level 0: Predefined for user-level access privileges.</a:t>
            </a:r>
          </a:p>
          <a:p>
            <a:r>
              <a:rPr lang="en-US" sz="1200" dirty="0" smtClean="0"/>
              <a:t>Level 1: Default level for login with the router prompt.</a:t>
            </a:r>
          </a:p>
          <a:p>
            <a:r>
              <a:rPr lang="en-US" sz="1200" dirty="0" smtClean="0"/>
              <a:t>Level 2-14: May be customized for user-level privileges.</a:t>
            </a:r>
          </a:p>
          <a:p>
            <a:r>
              <a:rPr lang="en-US" sz="1200" dirty="0" smtClean="0"/>
              <a:t>Level 15: Reserved for the enable mode privileges.</a:t>
            </a:r>
            <a:endParaRPr lang="en-US" sz="1200" dirty="0"/>
          </a:p>
        </p:txBody>
      </p:sp>
      <p:cxnSp>
        <p:nvCxnSpPr>
          <p:cNvPr id="6" name="Straight Connector 5"/>
          <p:cNvCxnSpPr/>
          <p:nvPr/>
        </p:nvCxnSpPr>
        <p:spPr>
          <a:xfrm>
            <a:off x="4352858" y="1059705"/>
            <a:ext cx="0" cy="2061867"/>
          </a:xfrm>
          <a:prstGeom prst="line">
            <a:avLst/>
          </a:prstGeom>
          <a:ln w="19050"/>
        </p:spPr>
        <p:style>
          <a:lnRef idx="3">
            <a:schemeClr val="accent4"/>
          </a:lnRef>
          <a:fillRef idx="0">
            <a:schemeClr val="accent4"/>
          </a:fillRef>
          <a:effectRef idx="2">
            <a:schemeClr val="accent4"/>
          </a:effectRef>
          <a:fontRef idx="minor">
            <a:schemeClr val="tx1"/>
          </a:fontRef>
        </p:style>
      </p:cxnSp>
      <p:sp>
        <p:nvSpPr>
          <p:cNvPr id="11" name="Text Placeholder 6"/>
          <p:cNvSpPr txBox="1">
            <a:spLocks/>
          </p:cNvSpPr>
          <p:nvPr/>
        </p:nvSpPr>
        <p:spPr>
          <a:xfrm>
            <a:off x="528636" y="3403539"/>
            <a:ext cx="5995987" cy="35509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t>Privilege Level Syntax</a:t>
            </a:r>
            <a:endParaRPr lang="en-US" sz="1800" b="1" dirty="0" smtClean="0">
              <a:latin typeface="Courier New" panose="02070309020205020404" pitchFamily="49" charset="0"/>
              <a:cs typeface="Courier New" panose="02070309020205020404" pitchFamily="49" charset="0"/>
            </a:endParaRPr>
          </a:p>
        </p:txBody>
      </p:sp>
      <p:cxnSp>
        <p:nvCxnSpPr>
          <p:cNvPr id="13" name="Straight Connector 12"/>
          <p:cNvCxnSpPr/>
          <p:nvPr/>
        </p:nvCxnSpPr>
        <p:spPr>
          <a:xfrm flipV="1">
            <a:off x="365760" y="3121572"/>
            <a:ext cx="8328660" cy="15240"/>
          </a:xfrm>
          <a:prstGeom prst="line">
            <a:avLst/>
          </a:prstGeom>
          <a:ln w="19050"/>
        </p:spPr>
        <p:style>
          <a:lnRef idx="3">
            <a:schemeClr val="accent4"/>
          </a:lnRef>
          <a:fillRef idx="0">
            <a:schemeClr val="accent4"/>
          </a:fillRef>
          <a:effectRef idx="2">
            <a:schemeClr val="accent4"/>
          </a:effectRef>
          <a:fontRef idx="minor">
            <a:schemeClr val="tx1"/>
          </a:fontRef>
        </p:style>
      </p:cxnSp>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636" y="4368229"/>
            <a:ext cx="7112250" cy="19131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5238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Configuring and Assigning Privilege Levels</a:t>
            </a:r>
            <a:endParaRPr lang="en-US" sz="3200" dirty="0"/>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575" y="1728788"/>
            <a:ext cx="8324850" cy="340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8595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Limitations of Privilege Levels</a:t>
            </a:r>
            <a:endParaRPr lang="en-US" sz="3200" dirty="0"/>
          </a:p>
        </p:txBody>
      </p:sp>
      <p:sp>
        <p:nvSpPr>
          <p:cNvPr id="3" name="Text Placeholder 1"/>
          <p:cNvSpPr>
            <a:spLocks noGrp="1"/>
          </p:cNvSpPr>
          <p:nvPr>
            <p:ph type="body" sz="quarter" idx="10"/>
          </p:nvPr>
        </p:nvSpPr>
        <p:spPr>
          <a:xfrm>
            <a:off x="426720" y="1344168"/>
            <a:ext cx="7604760" cy="4965192"/>
          </a:xfrm>
        </p:spPr>
        <p:txBody>
          <a:bodyPr/>
          <a:lstStyle/>
          <a:p>
            <a:r>
              <a:rPr lang="en-US" sz="1800" dirty="0" smtClean="0"/>
              <a:t>No access control to specific interfaces, ports, logical interfaces, and slots on a router</a:t>
            </a:r>
          </a:p>
          <a:p>
            <a:r>
              <a:rPr lang="en-US" sz="1800" dirty="0" smtClean="0"/>
              <a:t>Commands available at lower privilege levels are always executable at higher privilege levels</a:t>
            </a:r>
          </a:p>
          <a:p>
            <a:r>
              <a:rPr lang="en-US" sz="1800" dirty="0" smtClean="0"/>
              <a:t>Commands specifically set at higher privilege levels are not available for lower privilege users</a:t>
            </a:r>
          </a:p>
          <a:p>
            <a:r>
              <a:rPr lang="en-US" sz="1800" dirty="0" smtClean="0"/>
              <a:t>Assigning a command with multiple keywords allows access to all commands that use those</a:t>
            </a:r>
            <a:endParaRPr lang="en-US" sz="1800" dirty="0"/>
          </a:p>
        </p:txBody>
      </p:sp>
    </p:spTree>
    <p:extLst>
      <p:ext uri="{BB962C8B-B14F-4D97-AF65-F5344CB8AC3E}">
        <p14:creationId xmlns:p14="http://schemas.microsoft.com/office/powerpoint/2010/main" val="22958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21393" y="2034540"/>
            <a:ext cx="8112125" cy="711228"/>
          </a:xfrm>
        </p:spPr>
        <p:txBody>
          <a:bodyPr/>
          <a:lstStyle/>
          <a:p>
            <a:r>
              <a:rPr lang="en-US" sz="4000" dirty="0" smtClean="0"/>
              <a:t>Section 2.1:</a:t>
            </a:r>
            <a:br>
              <a:rPr lang="en-US" sz="4000" dirty="0" smtClean="0"/>
            </a:br>
            <a:r>
              <a:rPr lang="en-US" sz="4000" dirty="0" smtClean="0"/>
              <a:t>Securing Device Access</a:t>
            </a:r>
            <a:endParaRPr lang="en-US" sz="4000" dirty="0"/>
          </a:p>
        </p:txBody>
      </p:sp>
      <p:sp>
        <p:nvSpPr>
          <p:cNvPr id="5" name="Text Placeholder 6"/>
          <p:cNvSpPr txBox="1">
            <a:spLocks/>
          </p:cNvSpPr>
          <p:nvPr/>
        </p:nvSpPr>
        <p:spPr>
          <a:xfrm>
            <a:off x="419100" y="2967228"/>
            <a:ext cx="8577072" cy="202387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t>Upon completion of this section, you should be able to:</a:t>
            </a:r>
          </a:p>
          <a:p>
            <a:r>
              <a:rPr lang="en-US" sz="1800" dirty="0" smtClean="0"/>
              <a:t>Explain how to secure a network perimeter.</a:t>
            </a:r>
          </a:p>
          <a:p>
            <a:r>
              <a:rPr lang="en-US" sz="1800" dirty="0" smtClean="0"/>
              <a:t>Configure  secure administrative access to Cisco routers.</a:t>
            </a:r>
          </a:p>
          <a:p>
            <a:r>
              <a:rPr lang="en-US" sz="1800" dirty="0" smtClean="0"/>
              <a:t>Configure enhanced security for virtual logins.</a:t>
            </a:r>
          </a:p>
          <a:p>
            <a:r>
              <a:rPr lang="en-US" sz="1800" dirty="0" smtClean="0"/>
              <a:t>Configure an SSH daemon for secure remote management.</a:t>
            </a:r>
          </a:p>
        </p:txBody>
      </p:sp>
    </p:spTree>
    <p:extLst>
      <p:ext uri="{BB962C8B-B14F-4D97-AF65-F5344CB8AC3E}">
        <p14:creationId xmlns:p14="http://schemas.microsoft.com/office/powerpoint/2010/main" val="307607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2.2.2:</a:t>
            </a:r>
            <a:br>
              <a:rPr lang="en-US" sz="2800" dirty="0" smtClean="0"/>
            </a:br>
            <a:r>
              <a:rPr lang="en-US" sz="2800" dirty="0" smtClean="0"/>
              <a:t>Configuring Role-Based CLI</a:t>
            </a:r>
            <a:endParaRPr lang="en-US" sz="2800" dirty="0"/>
          </a:p>
        </p:txBody>
      </p:sp>
      <p:sp>
        <p:nvSpPr>
          <p:cNvPr id="2" name="TextBox 1"/>
          <p:cNvSpPr txBox="1"/>
          <p:nvPr/>
        </p:nvSpPr>
        <p:spPr>
          <a:xfrm>
            <a:off x="221393" y="1636295"/>
            <a:ext cx="8548802" cy="1200329"/>
          </a:xfrm>
          <a:prstGeom prst="rect">
            <a:avLst/>
          </a:prstGeom>
          <a:noFill/>
        </p:spPr>
        <p:txBody>
          <a:bodyPr wrap="square" rtlCol="0">
            <a:spAutoFit/>
          </a:bodyPr>
          <a:lstStyle/>
          <a:p>
            <a:r>
              <a:rPr lang="en-US" dirty="0"/>
              <a:t>In an effort to provide more flexibility than privilege levels allow, Cisco introduced the role-based CLI access feature in Cisco IOS Release 12.3(11)T. This feature provides finer, more granular access by controlling which commands are available to specific roles</a:t>
            </a:r>
            <a:endParaRPr lang="en-US" dirty="0"/>
          </a:p>
        </p:txBody>
      </p:sp>
    </p:spTree>
    <p:extLst>
      <p:ext uri="{BB962C8B-B14F-4D97-AF65-F5344CB8AC3E}">
        <p14:creationId xmlns:p14="http://schemas.microsoft.com/office/powerpoint/2010/main" val="182228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Role-Based CLI Access</a:t>
            </a:r>
            <a:endParaRPr lang="en-US" sz="3200" dirty="0"/>
          </a:p>
        </p:txBody>
      </p:sp>
      <p:sp>
        <p:nvSpPr>
          <p:cNvPr id="3" name="Text Placeholder 1"/>
          <p:cNvSpPr>
            <a:spLocks noGrp="1"/>
          </p:cNvSpPr>
          <p:nvPr>
            <p:ph type="body" sz="quarter" idx="10"/>
          </p:nvPr>
        </p:nvSpPr>
        <p:spPr>
          <a:xfrm>
            <a:off x="426720" y="1344168"/>
            <a:ext cx="7604760" cy="4965192"/>
          </a:xfrm>
        </p:spPr>
        <p:txBody>
          <a:bodyPr/>
          <a:lstStyle/>
          <a:p>
            <a:pPr marL="0" indent="0">
              <a:buNone/>
            </a:pPr>
            <a:r>
              <a:rPr lang="en-US" sz="2000" dirty="0" smtClean="0"/>
              <a:t>For example:</a:t>
            </a:r>
          </a:p>
          <a:p>
            <a:r>
              <a:rPr lang="en-US" sz="1800" dirty="0" smtClean="0"/>
              <a:t>Security operator privileges</a:t>
            </a:r>
          </a:p>
          <a:p>
            <a:pPr lvl="1"/>
            <a:r>
              <a:rPr lang="en-US" sz="1400" dirty="0" smtClean="0"/>
              <a:t>Configure AAA</a:t>
            </a:r>
          </a:p>
          <a:p>
            <a:pPr lvl="1"/>
            <a:r>
              <a:rPr lang="en-US" sz="1400" dirty="0" smtClean="0"/>
              <a:t>Issue </a:t>
            </a:r>
            <a:r>
              <a:rPr lang="en-US" sz="1400" b="1" dirty="0" smtClean="0">
                <a:latin typeface="Courier New" panose="02070309020205020404" pitchFamily="49" charset="0"/>
                <a:cs typeface="Courier New" panose="02070309020205020404" pitchFamily="49" charset="0"/>
              </a:rPr>
              <a:t>show</a:t>
            </a:r>
            <a:r>
              <a:rPr lang="en-US" sz="1400" dirty="0" smtClean="0"/>
              <a:t> commands</a:t>
            </a:r>
          </a:p>
          <a:p>
            <a:pPr lvl="1"/>
            <a:r>
              <a:rPr lang="en-US" sz="1400" dirty="0" smtClean="0"/>
              <a:t>Configure firewall</a:t>
            </a:r>
          </a:p>
          <a:p>
            <a:pPr lvl="1"/>
            <a:r>
              <a:rPr lang="en-US" sz="1400" dirty="0" smtClean="0"/>
              <a:t>Configure IDS/IPS</a:t>
            </a:r>
          </a:p>
          <a:p>
            <a:pPr lvl="1"/>
            <a:r>
              <a:rPr lang="en-US" sz="1400" dirty="0" smtClean="0"/>
              <a:t>Configure </a:t>
            </a:r>
            <a:r>
              <a:rPr lang="en-US" sz="1400" dirty="0" err="1" smtClean="0"/>
              <a:t>NetFlow</a:t>
            </a:r>
            <a:endParaRPr lang="en-US" sz="1400" dirty="0" smtClean="0"/>
          </a:p>
          <a:p>
            <a:r>
              <a:rPr lang="en-US" sz="1800" dirty="0" smtClean="0"/>
              <a:t>WAN engineer privileges</a:t>
            </a:r>
          </a:p>
          <a:p>
            <a:pPr lvl="1"/>
            <a:r>
              <a:rPr lang="en-US" sz="1400" dirty="0" smtClean="0"/>
              <a:t>Configure routing</a:t>
            </a:r>
          </a:p>
          <a:p>
            <a:pPr lvl="1"/>
            <a:r>
              <a:rPr lang="en-US" sz="1400" dirty="0" smtClean="0"/>
              <a:t>Configure interfaces</a:t>
            </a:r>
          </a:p>
          <a:p>
            <a:pPr lvl="1"/>
            <a:r>
              <a:rPr lang="en-US" sz="1400" dirty="0" smtClean="0"/>
              <a:t>Issue </a:t>
            </a:r>
            <a:r>
              <a:rPr lang="en-US" sz="1400" b="1" dirty="0" smtClean="0">
                <a:latin typeface="Courier New" panose="02070309020205020404" pitchFamily="49" charset="0"/>
                <a:cs typeface="Courier New" panose="02070309020205020404" pitchFamily="49" charset="0"/>
              </a:rPr>
              <a:t>show</a:t>
            </a:r>
            <a:r>
              <a:rPr lang="en-US" sz="1400" dirty="0" smtClean="0"/>
              <a:t> commands</a:t>
            </a:r>
            <a:endParaRPr lang="en-US" sz="1400" dirty="0"/>
          </a:p>
        </p:txBody>
      </p:sp>
    </p:spTree>
    <p:extLst>
      <p:ext uri="{BB962C8B-B14F-4D97-AF65-F5344CB8AC3E}">
        <p14:creationId xmlns:p14="http://schemas.microsoft.com/office/powerpoint/2010/main" val="611005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Role-Based Views</a:t>
            </a:r>
            <a:endParaRPr lang="en-US" sz="3200"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725" y="1309688"/>
            <a:ext cx="7448550" cy="446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3219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Configuring Role-Based Views</a:t>
            </a:r>
            <a:endParaRPr lang="en-US" sz="3200" dirty="0"/>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855" y="1356360"/>
            <a:ext cx="649605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5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855" y="2629853"/>
            <a:ext cx="6496050" cy="71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6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855" y="3935730"/>
            <a:ext cx="6505575" cy="72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6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4855" y="5213985"/>
            <a:ext cx="6515100" cy="89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 Placeholder 6"/>
          <p:cNvSpPr txBox="1">
            <a:spLocks/>
          </p:cNvSpPr>
          <p:nvPr/>
        </p:nvSpPr>
        <p:spPr>
          <a:xfrm>
            <a:off x="744855" y="1039368"/>
            <a:ext cx="5995987" cy="35509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t>Step 1</a:t>
            </a:r>
            <a:endParaRPr lang="en-US" sz="1800" b="1" dirty="0" smtClean="0">
              <a:latin typeface="Courier New" panose="02070309020205020404" pitchFamily="49" charset="0"/>
              <a:cs typeface="Courier New" panose="02070309020205020404" pitchFamily="49" charset="0"/>
            </a:endParaRPr>
          </a:p>
        </p:txBody>
      </p:sp>
      <p:sp>
        <p:nvSpPr>
          <p:cNvPr id="8" name="Text Placeholder 6"/>
          <p:cNvSpPr txBox="1">
            <a:spLocks/>
          </p:cNvSpPr>
          <p:nvPr/>
        </p:nvSpPr>
        <p:spPr>
          <a:xfrm>
            <a:off x="744855" y="2312861"/>
            <a:ext cx="5995987" cy="35509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t>Step 2</a:t>
            </a:r>
            <a:endParaRPr lang="en-US" sz="1800" b="1" dirty="0" smtClean="0">
              <a:latin typeface="Courier New" panose="02070309020205020404" pitchFamily="49" charset="0"/>
              <a:cs typeface="Courier New" panose="02070309020205020404" pitchFamily="49" charset="0"/>
            </a:endParaRPr>
          </a:p>
        </p:txBody>
      </p:sp>
      <p:sp>
        <p:nvSpPr>
          <p:cNvPr id="9" name="Text Placeholder 6"/>
          <p:cNvSpPr txBox="1">
            <a:spLocks/>
          </p:cNvSpPr>
          <p:nvPr/>
        </p:nvSpPr>
        <p:spPr>
          <a:xfrm>
            <a:off x="744854" y="3611118"/>
            <a:ext cx="5995987" cy="35509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t>Step 3</a:t>
            </a:r>
            <a:endParaRPr lang="en-US" sz="1800" b="1" dirty="0" smtClean="0">
              <a:latin typeface="Courier New" panose="02070309020205020404" pitchFamily="49" charset="0"/>
              <a:cs typeface="Courier New" panose="02070309020205020404" pitchFamily="49" charset="0"/>
            </a:endParaRPr>
          </a:p>
        </p:txBody>
      </p:sp>
      <p:sp>
        <p:nvSpPr>
          <p:cNvPr id="10" name="Text Placeholder 6"/>
          <p:cNvSpPr txBox="1">
            <a:spLocks/>
          </p:cNvSpPr>
          <p:nvPr/>
        </p:nvSpPr>
        <p:spPr>
          <a:xfrm>
            <a:off x="744853" y="4889373"/>
            <a:ext cx="5995987" cy="35509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t>Step 4</a:t>
            </a:r>
            <a:endParaRPr lang="en-US" sz="1800" b="1" dirty="0" smtClean="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9628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Configuring Role-Based CLI </a:t>
            </a:r>
            <a:r>
              <a:rPr lang="en-US" sz="3200" dirty="0" err="1" smtClean="0"/>
              <a:t>Superviews</a:t>
            </a:r>
            <a:endParaRPr lang="en-US" sz="3200" dirty="0"/>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 y="1703070"/>
            <a:ext cx="6477000" cy="72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 y="3201353"/>
            <a:ext cx="6496050" cy="71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 y="4692968"/>
            <a:ext cx="6496050" cy="73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6"/>
          <p:cNvSpPr txBox="1">
            <a:spLocks/>
          </p:cNvSpPr>
          <p:nvPr/>
        </p:nvSpPr>
        <p:spPr>
          <a:xfrm>
            <a:off x="502920" y="1386078"/>
            <a:ext cx="5995987" cy="35509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t>Step 1</a:t>
            </a:r>
            <a:endParaRPr lang="en-US" sz="1800" b="1" dirty="0" smtClean="0">
              <a:latin typeface="Courier New" panose="02070309020205020404" pitchFamily="49" charset="0"/>
              <a:cs typeface="Courier New" panose="02070309020205020404" pitchFamily="49" charset="0"/>
            </a:endParaRPr>
          </a:p>
        </p:txBody>
      </p:sp>
      <p:sp>
        <p:nvSpPr>
          <p:cNvPr id="7" name="Text Placeholder 6"/>
          <p:cNvSpPr txBox="1">
            <a:spLocks/>
          </p:cNvSpPr>
          <p:nvPr/>
        </p:nvSpPr>
        <p:spPr>
          <a:xfrm>
            <a:off x="502920" y="2884361"/>
            <a:ext cx="5995987" cy="35509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t>Step 2</a:t>
            </a:r>
            <a:endParaRPr lang="en-US" sz="1800" b="1" dirty="0" smtClean="0">
              <a:latin typeface="Courier New" panose="02070309020205020404" pitchFamily="49" charset="0"/>
              <a:cs typeface="Courier New" panose="02070309020205020404" pitchFamily="49" charset="0"/>
            </a:endParaRPr>
          </a:p>
        </p:txBody>
      </p:sp>
      <p:sp>
        <p:nvSpPr>
          <p:cNvPr id="8" name="Text Placeholder 6"/>
          <p:cNvSpPr txBox="1">
            <a:spLocks/>
          </p:cNvSpPr>
          <p:nvPr/>
        </p:nvSpPr>
        <p:spPr>
          <a:xfrm>
            <a:off x="502920" y="4383596"/>
            <a:ext cx="5995987" cy="35509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t>Step 3</a:t>
            </a:r>
            <a:endParaRPr lang="en-US" sz="1800" b="1" dirty="0" smtClean="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8141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Verify Role-Based CLI Views</a:t>
            </a:r>
            <a:endParaRPr lang="en-US" sz="3200" dirty="0"/>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725" y="1686878"/>
            <a:ext cx="8210550" cy="420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Placeholder 6"/>
          <p:cNvSpPr txBox="1">
            <a:spLocks/>
          </p:cNvSpPr>
          <p:nvPr/>
        </p:nvSpPr>
        <p:spPr>
          <a:xfrm>
            <a:off x="466725" y="1392936"/>
            <a:ext cx="5995987" cy="35509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t>Enable Root View and Verify All Views</a:t>
            </a:r>
            <a:endParaRPr lang="en-US" sz="1800" b="1" dirty="0" smtClean="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99749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21393" y="2019300"/>
            <a:ext cx="8112125" cy="1206528"/>
          </a:xfrm>
        </p:spPr>
        <p:txBody>
          <a:bodyPr/>
          <a:lstStyle/>
          <a:p>
            <a:r>
              <a:rPr lang="en-US" sz="4000" dirty="0" smtClean="0"/>
              <a:t>Section 2.3:</a:t>
            </a:r>
            <a:br>
              <a:rPr lang="en-US" sz="4000" dirty="0" smtClean="0"/>
            </a:br>
            <a:r>
              <a:rPr lang="en-US" sz="4000" dirty="0" smtClean="0"/>
              <a:t>Monitoring and Managing Devices</a:t>
            </a:r>
            <a:endParaRPr lang="en-US" sz="4000" dirty="0"/>
          </a:p>
        </p:txBody>
      </p:sp>
      <p:sp>
        <p:nvSpPr>
          <p:cNvPr id="5" name="Text Placeholder 6"/>
          <p:cNvSpPr txBox="1">
            <a:spLocks/>
          </p:cNvSpPr>
          <p:nvPr/>
        </p:nvSpPr>
        <p:spPr>
          <a:xfrm>
            <a:off x="419100" y="3363468"/>
            <a:ext cx="8442960" cy="278587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t>Upon completion of this section, you should be able to:</a:t>
            </a:r>
          </a:p>
          <a:p>
            <a:r>
              <a:rPr lang="en-US" sz="1800" dirty="0" smtClean="0"/>
              <a:t>Use the Cisco IOS resilient configuration feature to secure the Cisco IOS image and configuration files.</a:t>
            </a:r>
          </a:p>
          <a:p>
            <a:r>
              <a:rPr lang="en-US" sz="1800" dirty="0" smtClean="0"/>
              <a:t>Compare in-band and out-of band management access.</a:t>
            </a:r>
          </a:p>
          <a:p>
            <a:r>
              <a:rPr lang="en-US" sz="1800" dirty="0" smtClean="0"/>
              <a:t>Configure syslog to log system events.</a:t>
            </a:r>
          </a:p>
          <a:p>
            <a:r>
              <a:rPr lang="en-US" sz="1800" dirty="0" smtClean="0"/>
              <a:t>Configure secure SNMPv3 access using ACL</a:t>
            </a:r>
          </a:p>
          <a:p>
            <a:r>
              <a:rPr lang="en-US" sz="1800" dirty="0" smtClean="0"/>
              <a:t>Configure NTP to enable accurate </a:t>
            </a:r>
            <a:r>
              <a:rPr lang="en-US" sz="1800" dirty="0" err="1" smtClean="0"/>
              <a:t>timestamping</a:t>
            </a:r>
            <a:r>
              <a:rPr lang="en-US" sz="1800" dirty="0" smtClean="0"/>
              <a:t> between all devices.</a:t>
            </a:r>
            <a:endParaRPr lang="en-US" sz="1800" dirty="0"/>
          </a:p>
        </p:txBody>
      </p:sp>
    </p:spTree>
    <p:extLst>
      <p:ext uri="{BB962C8B-B14F-4D97-AF65-F5344CB8AC3E}">
        <p14:creationId xmlns:p14="http://schemas.microsoft.com/office/powerpoint/2010/main" val="827638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2.3.1:</a:t>
            </a:r>
            <a:br>
              <a:rPr lang="en-US" sz="2800" dirty="0" smtClean="0"/>
            </a:br>
            <a:r>
              <a:rPr lang="en-US" sz="2800" dirty="0" smtClean="0"/>
              <a:t>Securing Cisco IOS Image and Configuration Files</a:t>
            </a:r>
            <a:endParaRPr lang="en-US" sz="2800" dirty="0"/>
          </a:p>
        </p:txBody>
      </p:sp>
    </p:spTree>
    <p:extLst>
      <p:ext uri="{BB962C8B-B14F-4D97-AF65-F5344CB8AC3E}">
        <p14:creationId xmlns:p14="http://schemas.microsoft.com/office/powerpoint/2010/main" val="620414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Cisco IOS Resilient Configuration Feature</a:t>
            </a:r>
            <a:endParaRPr lang="en-US" sz="3200" dirty="0"/>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702" y="1934091"/>
            <a:ext cx="5876925" cy="3419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460958" y="1335505"/>
            <a:ext cx="2586789" cy="4616648"/>
          </a:xfrm>
          <a:prstGeom prst="rect">
            <a:avLst/>
          </a:prstGeom>
          <a:noFill/>
        </p:spPr>
        <p:txBody>
          <a:bodyPr wrap="square" rtlCol="0">
            <a:spAutoFit/>
          </a:bodyPr>
          <a:lstStyle/>
          <a:p>
            <a:r>
              <a:rPr lang="en-US" sz="1400" dirty="0"/>
              <a:t>The Cisco IOS resilient configuration feature allows for faster recovery if someone maliciously or unintentionally reformats flash memory or erases the startup configuration file in nonvolatile random-access memory (NVRAM). The feature maintains a secure working copy of the router IOS image file and a copy of the running configuration file. These secure files cannot be removed by the user and are referred to as the primary </a:t>
            </a:r>
            <a:r>
              <a:rPr lang="en-US" sz="1400" dirty="0" err="1"/>
              <a:t>bootset</a:t>
            </a:r>
            <a:r>
              <a:rPr lang="en-US" sz="1400" dirty="0" smtClean="0"/>
              <a:t>.</a:t>
            </a:r>
          </a:p>
          <a:p>
            <a:endParaRPr lang="en-US" sz="1400" dirty="0"/>
          </a:p>
          <a:p>
            <a:r>
              <a:rPr lang="en-US" sz="1400" dirty="0"/>
              <a:t>The figure outlines a few facts about the Cisco IOS resilient configuration</a:t>
            </a:r>
            <a:r>
              <a:rPr lang="en-US" sz="1400" dirty="0" smtClean="0"/>
              <a:t>.</a:t>
            </a:r>
            <a:endParaRPr lang="en-US" sz="1400" dirty="0"/>
          </a:p>
        </p:txBody>
      </p:sp>
    </p:spTree>
    <p:extLst>
      <p:ext uri="{BB962C8B-B14F-4D97-AF65-F5344CB8AC3E}">
        <p14:creationId xmlns:p14="http://schemas.microsoft.com/office/powerpoint/2010/main" val="744532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Enabling the IOS Image Resilience Feature</a:t>
            </a:r>
            <a:endParaRPr lang="en-US" sz="3200" dirty="0"/>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050" y="1070610"/>
            <a:ext cx="8343900"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7089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2.1.1:</a:t>
            </a:r>
            <a:br>
              <a:rPr lang="en-US" sz="2800" dirty="0" smtClean="0"/>
            </a:br>
            <a:r>
              <a:rPr lang="en-US" sz="2800" dirty="0" smtClean="0"/>
              <a:t>Securing the Edge Router</a:t>
            </a:r>
            <a:endParaRPr lang="en-US" sz="2800" dirty="0"/>
          </a:p>
        </p:txBody>
      </p:sp>
    </p:spTree>
    <p:extLst>
      <p:ext uri="{BB962C8B-B14F-4D97-AF65-F5344CB8AC3E}">
        <p14:creationId xmlns:p14="http://schemas.microsoft.com/office/powerpoint/2010/main" val="1497446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The Primary </a:t>
            </a:r>
            <a:r>
              <a:rPr lang="en-US" sz="3200" dirty="0" err="1" smtClean="0"/>
              <a:t>Bootset</a:t>
            </a:r>
            <a:r>
              <a:rPr lang="en-US" sz="3200" dirty="0" smtClean="0"/>
              <a:t> Image</a:t>
            </a:r>
            <a:endParaRPr lang="en-US" sz="3200" dirty="0"/>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300" y="1030605"/>
            <a:ext cx="7391400" cy="5314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31557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Configuring Secure Copy</a:t>
            </a:r>
            <a:endParaRPr lang="en-US" sz="3200" dirty="0"/>
          </a:p>
        </p:txBody>
      </p:sp>
      <p:sp>
        <p:nvSpPr>
          <p:cNvPr id="3" name="Text Placeholder 1"/>
          <p:cNvSpPr>
            <a:spLocks noGrp="1"/>
          </p:cNvSpPr>
          <p:nvPr>
            <p:ph type="body" sz="quarter" idx="10"/>
          </p:nvPr>
        </p:nvSpPr>
        <p:spPr>
          <a:xfrm>
            <a:off x="426720" y="1344168"/>
            <a:ext cx="7604760" cy="3136392"/>
          </a:xfrm>
        </p:spPr>
        <p:txBody>
          <a:bodyPr/>
          <a:lstStyle/>
          <a:p>
            <a:pPr marL="0" indent="0">
              <a:buNone/>
            </a:pPr>
            <a:r>
              <a:rPr lang="en-US" sz="2000" dirty="0" smtClean="0"/>
              <a:t>Configure the router for server-side SCP with local AAA:</a:t>
            </a:r>
          </a:p>
          <a:p>
            <a:pPr marL="342900" indent="-342900">
              <a:buFont typeface="+mj-lt"/>
              <a:buAutoNum type="arabicPeriod"/>
            </a:pPr>
            <a:r>
              <a:rPr lang="en-US" sz="1800" dirty="0" smtClean="0"/>
              <a:t>Configure SSH</a:t>
            </a:r>
          </a:p>
          <a:p>
            <a:pPr marL="342900" indent="-342900">
              <a:buFont typeface="+mj-lt"/>
              <a:buAutoNum type="arabicPeriod"/>
            </a:pPr>
            <a:r>
              <a:rPr lang="en-US" sz="1800" dirty="0" smtClean="0"/>
              <a:t>Configure at least one user with privilege level 15</a:t>
            </a:r>
          </a:p>
          <a:p>
            <a:pPr marL="342900" indent="-342900">
              <a:buFont typeface="+mj-lt"/>
              <a:buAutoNum type="arabicPeriod"/>
            </a:pPr>
            <a:r>
              <a:rPr lang="en-US" sz="1800" dirty="0" smtClean="0"/>
              <a:t>Enable AAA</a:t>
            </a:r>
          </a:p>
          <a:p>
            <a:pPr marL="342900" indent="-342900">
              <a:buFont typeface="+mj-lt"/>
              <a:buAutoNum type="arabicPeriod"/>
            </a:pPr>
            <a:r>
              <a:rPr lang="en-US" sz="1800" dirty="0" smtClean="0"/>
              <a:t>Specify that the local database is to be used for authentication</a:t>
            </a:r>
          </a:p>
          <a:p>
            <a:pPr marL="342900" indent="-342900">
              <a:buFont typeface="+mj-lt"/>
              <a:buAutoNum type="arabicPeriod"/>
            </a:pPr>
            <a:r>
              <a:rPr lang="en-US" sz="1800" dirty="0" smtClean="0"/>
              <a:t>Configure command authorization</a:t>
            </a:r>
          </a:p>
          <a:p>
            <a:pPr marL="342900" indent="-342900">
              <a:buFont typeface="+mj-lt"/>
              <a:buAutoNum type="arabicPeriod"/>
            </a:pPr>
            <a:r>
              <a:rPr lang="en-US" sz="1800" dirty="0" smtClean="0"/>
              <a:t>Enable SCP server-side functionality</a:t>
            </a:r>
            <a:endParaRPr lang="en-US" sz="1400" dirty="0"/>
          </a:p>
        </p:txBody>
      </p:sp>
      <p:sp>
        <p:nvSpPr>
          <p:cNvPr id="2" name="TextBox 1"/>
          <p:cNvSpPr txBox="1"/>
          <p:nvPr/>
        </p:nvSpPr>
        <p:spPr>
          <a:xfrm>
            <a:off x="541679" y="4632158"/>
            <a:ext cx="7964905" cy="1384995"/>
          </a:xfrm>
          <a:prstGeom prst="rect">
            <a:avLst/>
          </a:prstGeom>
          <a:noFill/>
        </p:spPr>
        <p:txBody>
          <a:bodyPr wrap="square" rtlCol="0">
            <a:spAutoFit/>
          </a:bodyPr>
          <a:lstStyle/>
          <a:p>
            <a:r>
              <a:rPr lang="en-US" sz="1400" dirty="0"/>
              <a:t>The Cisco IOS Resilient feature provides a method for securing the IOS image and configuration files locally on the device. Use the Secure Copy Protocol (SCP) feature to remotely copy these files. SCP provides a secure and authenticated method for copying router configuration or router image files to a remote location. SCP relies on SSH and requires that AAA authentication and authorization be configured so that the router can determine whether the user has the correct privilege level.</a:t>
            </a:r>
            <a:endParaRPr lang="en-US" sz="1400" dirty="0"/>
          </a:p>
        </p:txBody>
      </p:sp>
    </p:spTree>
    <p:extLst>
      <p:ext uri="{BB962C8B-B14F-4D97-AF65-F5344CB8AC3E}">
        <p14:creationId xmlns:p14="http://schemas.microsoft.com/office/powerpoint/2010/main" val="1073792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Recovering a Router Password</a:t>
            </a:r>
            <a:endParaRPr lang="en-US" sz="3200" dirty="0"/>
          </a:p>
        </p:txBody>
      </p:sp>
      <p:sp>
        <p:nvSpPr>
          <p:cNvPr id="3" name="Text Placeholder 1"/>
          <p:cNvSpPr>
            <a:spLocks noGrp="1"/>
          </p:cNvSpPr>
          <p:nvPr>
            <p:ph type="body" sz="quarter" idx="10"/>
          </p:nvPr>
        </p:nvSpPr>
        <p:spPr>
          <a:xfrm>
            <a:off x="426720" y="1100328"/>
            <a:ext cx="7604760" cy="3136392"/>
          </a:xfrm>
        </p:spPr>
        <p:txBody>
          <a:bodyPr/>
          <a:lstStyle/>
          <a:p>
            <a:pPr marL="342900" indent="-342900">
              <a:buFont typeface="+mj-lt"/>
              <a:buAutoNum type="arabicPeriod"/>
            </a:pPr>
            <a:r>
              <a:rPr lang="en-US" sz="1400" dirty="0" smtClean="0"/>
              <a:t>Connect to the console port.</a:t>
            </a:r>
          </a:p>
          <a:p>
            <a:pPr marL="342900" indent="-342900">
              <a:buFont typeface="+mj-lt"/>
              <a:buAutoNum type="arabicPeriod"/>
            </a:pPr>
            <a:r>
              <a:rPr lang="en-US" sz="1400" dirty="0" smtClean="0"/>
              <a:t>Record the configuration register setting.</a:t>
            </a:r>
          </a:p>
          <a:p>
            <a:pPr marL="342900" indent="-342900">
              <a:buFont typeface="+mj-lt"/>
              <a:buAutoNum type="arabicPeriod"/>
            </a:pPr>
            <a:r>
              <a:rPr lang="en-US" sz="1400" dirty="0" smtClean="0"/>
              <a:t>Power cycle the router.</a:t>
            </a:r>
          </a:p>
          <a:p>
            <a:pPr marL="342900" indent="-342900">
              <a:buFont typeface="+mj-lt"/>
              <a:buAutoNum type="arabicPeriod"/>
            </a:pPr>
            <a:r>
              <a:rPr lang="en-US" sz="1400" dirty="0" smtClean="0"/>
              <a:t>Issue the break sequence.</a:t>
            </a:r>
          </a:p>
          <a:p>
            <a:pPr marL="342900" indent="-342900">
              <a:buFont typeface="+mj-lt"/>
              <a:buAutoNum type="arabicPeriod"/>
            </a:pPr>
            <a:r>
              <a:rPr lang="en-US" sz="1400" dirty="0" smtClean="0"/>
              <a:t>Change the default configuration register with the </a:t>
            </a:r>
            <a:r>
              <a:rPr lang="en-US" sz="1400" dirty="0" err="1" smtClean="0"/>
              <a:t>confreg</a:t>
            </a:r>
            <a:r>
              <a:rPr lang="en-US" sz="1400" dirty="0" smtClean="0"/>
              <a:t> 0x2142 command.</a:t>
            </a:r>
          </a:p>
          <a:p>
            <a:pPr marL="342900" indent="-342900">
              <a:buFont typeface="+mj-lt"/>
              <a:buAutoNum type="arabicPeriod"/>
            </a:pPr>
            <a:r>
              <a:rPr lang="en-US" sz="1400" dirty="0" smtClean="0"/>
              <a:t>Reboot the router.</a:t>
            </a:r>
          </a:p>
          <a:p>
            <a:pPr marL="342900" indent="-342900">
              <a:buFont typeface="+mj-lt"/>
              <a:buAutoNum type="arabicPeriod"/>
            </a:pPr>
            <a:r>
              <a:rPr lang="en-US" sz="1400" dirty="0" smtClean="0"/>
              <a:t>Press Ctrl-C to skip the initial setup procedure.</a:t>
            </a:r>
          </a:p>
          <a:p>
            <a:pPr marL="342900" indent="-342900">
              <a:buFont typeface="+mj-lt"/>
              <a:buAutoNum type="arabicPeriod"/>
            </a:pPr>
            <a:r>
              <a:rPr lang="en-US" sz="1400" dirty="0" smtClean="0"/>
              <a:t>Put the router into privileged EXEC mode.</a:t>
            </a:r>
          </a:p>
          <a:p>
            <a:pPr marL="342900" indent="-342900">
              <a:buFont typeface="+mj-lt"/>
              <a:buAutoNum type="arabicPeriod"/>
            </a:pPr>
            <a:r>
              <a:rPr lang="en-US" sz="1400" dirty="0" smtClean="0"/>
              <a:t>Copy the startup configuration to the running configuration.</a:t>
            </a:r>
          </a:p>
          <a:p>
            <a:pPr marL="342900" indent="-342900">
              <a:buFont typeface="+mj-lt"/>
              <a:buAutoNum type="arabicPeriod"/>
            </a:pPr>
            <a:r>
              <a:rPr lang="en-US" sz="1400" dirty="0" smtClean="0"/>
              <a:t>Verify the configuration.</a:t>
            </a:r>
          </a:p>
          <a:p>
            <a:pPr marL="342900" indent="-342900">
              <a:buFont typeface="+mj-lt"/>
              <a:buAutoNum type="arabicPeriod"/>
            </a:pPr>
            <a:r>
              <a:rPr lang="en-US" sz="1400" dirty="0" smtClean="0"/>
              <a:t>Change the enable secret password.</a:t>
            </a:r>
          </a:p>
          <a:p>
            <a:pPr marL="342900" indent="-342900">
              <a:buFont typeface="+mj-lt"/>
              <a:buAutoNum type="arabicPeriod"/>
            </a:pPr>
            <a:r>
              <a:rPr lang="en-US" sz="1400" dirty="0" smtClean="0"/>
              <a:t>Enable all interfaces.</a:t>
            </a:r>
          </a:p>
          <a:p>
            <a:pPr marL="342900" indent="-342900">
              <a:buFont typeface="+mj-lt"/>
              <a:buAutoNum type="arabicPeriod"/>
            </a:pPr>
            <a:r>
              <a:rPr lang="en-US" sz="1400" dirty="0" smtClean="0"/>
              <a:t>Change the </a:t>
            </a:r>
            <a:r>
              <a:rPr lang="en-US" sz="1400" dirty="0" err="1" smtClean="0"/>
              <a:t>config</a:t>
            </a:r>
            <a:r>
              <a:rPr lang="en-US" sz="1400" dirty="0" smtClean="0"/>
              <a:t>-register with the </a:t>
            </a:r>
            <a:r>
              <a:rPr lang="en-US" sz="1400" dirty="0" err="1" smtClean="0"/>
              <a:t>config</a:t>
            </a:r>
            <a:r>
              <a:rPr lang="en-US" sz="1400" dirty="0" smtClean="0"/>
              <a:t>-register </a:t>
            </a:r>
            <a:r>
              <a:rPr lang="en-US" sz="1400" dirty="0" err="1" smtClean="0"/>
              <a:t>configuration_register_setting</a:t>
            </a:r>
            <a:r>
              <a:rPr lang="en-US" sz="1400" dirty="0" smtClean="0"/>
              <a:t>.</a:t>
            </a:r>
          </a:p>
          <a:p>
            <a:pPr marL="342900" indent="-342900">
              <a:buFont typeface="+mj-lt"/>
              <a:buAutoNum type="arabicPeriod"/>
            </a:pPr>
            <a:r>
              <a:rPr lang="en-US" sz="1400" dirty="0" smtClean="0"/>
              <a:t>Save the configuration changes.</a:t>
            </a:r>
            <a:endParaRPr lang="en-US" sz="1400" dirty="0"/>
          </a:p>
        </p:txBody>
      </p:sp>
    </p:spTree>
    <p:extLst>
      <p:ext uri="{BB962C8B-B14F-4D97-AF65-F5344CB8AC3E}">
        <p14:creationId xmlns:p14="http://schemas.microsoft.com/office/powerpoint/2010/main" val="2850117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Password Recovery</a:t>
            </a:r>
            <a:endParaRPr lang="en-US" sz="3200" dirty="0"/>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899" y="1125276"/>
            <a:ext cx="4711065" cy="16255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0980" y="2908356"/>
            <a:ext cx="4711065" cy="16255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 y="4671059"/>
            <a:ext cx="4711064" cy="1633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6"/>
          <p:cNvSpPr txBox="1">
            <a:spLocks/>
          </p:cNvSpPr>
          <p:nvPr/>
        </p:nvSpPr>
        <p:spPr>
          <a:xfrm>
            <a:off x="5242560" y="5197652"/>
            <a:ext cx="3529965" cy="57988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t>Password Recovery Functionality is Disabled</a:t>
            </a:r>
            <a:endParaRPr lang="en-US" sz="1800" b="1" dirty="0" smtClean="0">
              <a:latin typeface="Courier New" panose="02070309020205020404" pitchFamily="49" charset="0"/>
              <a:cs typeface="Courier New" panose="02070309020205020404" pitchFamily="49" charset="0"/>
            </a:endParaRPr>
          </a:p>
        </p:txBody>
      </p:sp>
      <p:sp>
        <p:nvSpPr>
          <p:cNvPr id="7" name="Text Placeholder 6"/>
          <p:cNvSpPr txBox="1">
            <a:spLocks/>
          </p:cNvSpPr>
          <p:nvPr/>
        </p:nvSpPr>
        <p:spPr>
          <a:xfrm>
            <a:off x="342900" y="3490241"/>
            <a:ext cx="3529965" cy="35509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t>No Service Password Recovery</a:t>
            </a:r>
            <a:endParaRPr lang="en-US" sz="1800" b="1" dirty="0" smtClean="0">
              <a:latin typeface="Courier New" panose="02070309020205020404" pitchFamily="49" charset="0"/>
              <a:cs typeface="Courier New" panose="02070309020205020404" pitchFamily="49" charset="0"/>
            </a:endParaRPr>
          </a:p>
        </p:txBody>
      </p:sp>
      <p:sp>
        <p:nvSpPr>
          <p:cNvPr id="8" name="Text Placeholder 6"/>
          <p:cNvSpPr txBox="1">
            <a:spLocks/>
          </p:cNvSpPr>
          <p:nvPr/>
        </p:nvSpPr>
        <p:spPr>
          <a:xfrm>
            <a:off x="5212080" y="1660398"/>
            <a:ext cx="3529965" cy="35509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t>Disable Password Recovery</a:t>
            </a:r>
            <a:endParaRPr lang="en-US" sz="1800" b="1" dirty="0" smtClean="0">
              <a:latin typeface="Courier New" panose="02070309020205020404" pitchFamily="49" charset="0"/>
              <a:cs typeface="Courier New" panose="02070309020205020404" pitchFamily="49" charset="0"/>
            </a:endParaRPr>
          </a:p>
        </p:txBody>
      </p:sp>
      <p:sp>
        <p:nvSpPr>
          <p:cNvPr id="2" name="TextBox 1"/>
          <p:cNvSpPr txBox="1"/>
          <p:nvPr/>
        </p:nvSpPr>
        <p:spPr>
          <a:xfrm>
            <a:off x="4030980" y="19916"/>
            <a:ext cx="5113020" cy="1384995"/>
          </a:xfrm>
          <a:prstGeom prst="rect">
            <a:avLst/>
          </a:prstGeom>
          <a:noFill/>
        </p:spPr>
        <p:txBody>
          <a:bodyPr wrap="square" rtlCol="0">
            <a:spAutoFit/>
          </a:bodyPr>
          <a:lstStyle/>
          <a:p>
            <a:r>
              <a:rPr lang="en-US" sz="1200" dirty="0" smtClean="0"/>
              <a:t>If </a:t>
            </a:r>
            <a:r>
              <a:rPr lang="en-US" sz="1200" dirty="0"/>
              <a:t>someone gained physical access to a router, they could potentially gain control of that device through the password recovery procedure. This procedure, if performed correctly, leaves the router configuration intact. If the attacker makes no major changes, this type of attack is difficult to detect. An attacker can use this attack method to discover the router configuration and other pertinent information about the network, such as traffic flows and access control restrictions.</a:t>
            </a:r>
            <a:endParaRPr lang="en-US" sz="1200" dirty="0"/>
          </a:p>
        </p:txBody>
      </p:sp>
      <p:sp>
        <p:nvSpPr>
          <p:cNvPr id="3" name="TextBox 2"/>
          <p:cNvSpPr txBox="1"/>
          <p:nvPr/>
        </p:nvSpPr>
        <p:spPr>
          <a:xfrm>
            <a:off x="4030980" y="1846035"/>
            <a:ext cx="5010751" cy="1200329"/>
          </a:xfrm>
          <a:prstGeom prst="rect">
            <a:avLst/>
          </a:prstGeom>
          <a:noFill/>
        </p:spPr>
        <p:txBody>
          <a:bodyPr wrap="square" rtlCol="0">
            <a:spAutoFit/>
          </a:bodyPr>
          <a:lstStyle/>
          <a:p>
            <a:r>
              <a:rPr lang="en-US" sz="1200" dirty="0"/>
              <a:t>An administrator can mitigate this potential security breach by using the </a:t>
            </a:r>
            <a:r>
              <a:rPr lang="en-US" sz="1200" b="1" dirty="0"/>
              <a:t>no service password-recovery</a:t>
            </a:r>
            <a:r>
              <a:rPr lang="en-US" sz="1200" dirty="0"/>
              <a:t> global configuration mode command. This command is a hidden Cisco IOS command and has no arguments or keywords. If a router is configured with the</a:t>
            </a:r>
            <a:r>
              <a:rPr lang="en-US" sz="1200" b="1" dirty="0"/>
              <a:t> no service password-recovery </a:t>
            </a:r>
            <a:r>
              <a:rPr lang="en-US" sz="1200" dirty="0"/>
              <a:t>command, all access to </a:t>
            </a:r>
            <a:r>
              <a:rPr lang="en-US" sz="1200" dirty="0" err="1"/>
              <a:t>ROMmon</a:t>
            </a:r>
            <a:r>
              <a:rPr lang="en-US" sz="1200" dirty="0"/>
              <a:t> mode is disabled.</a:t>
            </a:r>
            <a:endParaRPr lang="en-US" sz="1200" dirty="0"/>
          </a:p>
        </p:txBody>
      </p:sp>
    </p:spTree>
    <p:extLst>
      <p:ext uri="{BB962C8B-B14F-4D97-AF65-F5344CB8AC3E}">
        <p14:creationId xmlns:p14="http://schemas.microsoft.com/office/powerpoint/2010/main" val="3808867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2.3.2:</a:t>
            </a:r>
            <a:br>
              <a:rPr lang="en-US" sz="2800" dirty="0" smtClean="0"/>
            </a:br>
            <a:r>
              <a:rPr lang="en-US" sz="2800" dirty="0" smtClean="0"/>
              <a:t>Secure Management and Reporting</a:t>
            </a:r>
            <a:endParaRPr lang="en-US" sz="2800" dirty="0"/>
          </a:p>
        </p:txBody>
      </p:sp>
    </p:spTree>
    <p:extLst>
      <p:ext uri="{BB962C8B-B14F-4D97-AF65-F5344CB8AC3E}">
        <p14:creationId xmlns:p14="http://schemas.microsoft.com/office/powerpoint/2010/main" val="323274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Determining the Type of Management Access</a:t>
            </a:r>
            <a:endParaRPr lang="en-US" sz="3200" dirty="0"/>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061" y="1214225"/>
            <a:ext cx="5278755" cy="2002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4819" y="3361561"/>
            <a:ext cx="4211955" cy="30078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 Placeholder 6"/>
          <p:cNvSpPr txBox="1">
            <a:spLocks/>
          </p:cNvSpPr>
          <p:nvPr/>
        </p:nvSpPr>
        <p:spPr>
          <a:xfrm>
            <a:off x="5778816" y="1272373"/>
            <a:ext cx="3007044" cy="1886635"/>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smtClean="0"/>
              <a:t>In-Band Management:</a:t>
            </a:r>
          </a:p>
          <a:p>
            <a:r>
              <a:rPr lang="en-US" sz="1200" dirty="0" smtClean="0">
                <a:cs typeface="Courier New" panose="02070309020205020404" pitchFamily="49" charset="0"/>
              </a:rPr>
              <a:t>Apply only to devices that need to be managed or monitored</a:t>
            </a:r>
          </a:p>
          <a:p>
            <a:r>
              <a:rPr lang="en-US" sz="1200" dirty="0" smtClean="0">
                <a:cs typeface="Courier New" panose="02070309020205020404" pitchFamily="49" charset="0"/>
              </a:rPr>
              <a:t>Use IPsec, SSH, or SSL when possible</a:t>
            </a:r>
          </a:p>
          <a:p>
            <a:r>
              <a:rPr lang="en-US" sz="1200" dirty="0" smtClean="0">
                <a:cs typeface="Courier New" panose="02070309020205020404" pitchFamily="49" charset="0"/>
              </a:rPr>
              <a:t>Decide whether the management channel need to be open at all time</a:t>
            </a:r>
          </a:p>
        </p:txBody>
      </p:sp>
      <p:sp>
        <p:nvSpPr>
          <p:cNvPr id="6" name="Text Placeholder 6"/>
          <p:cNvSpPr txBox="1">
            <a:spLocks/>
          </p:cNvSpPr>
          <p:nvPr/>
        </p:nvSpPr>
        <p:spPr>
          <a:xfrm>
            <a:off x="960120" y="4220120"/>
            <a:ext cx="3314699" cy="1290687"/>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smtClean="0"/>
              <a:t>Out-of-Band (OOB) Management:</a:t>
            </a:r>
          </a:p>
          <a:p>
            <a:r>
              <a:rPr lang="en-US" sz="1200" dirty="0" smtClean="0">
                <a:cs typeface="Courier New" panose="02070309020205020404" pitchFamily="49" charset="0"/>
              </a:rPr>
              <a:t>Provide highest level of security</a:t>
            </a:r>
          </a:p>
          <a:p>
            <a:r>
              <a:rPr lang="en-US" sz="1200" dirty="0" smtClean="0">
                <a:cs typeface="Courier New" panose="02070309020205020404" pitchFamily="49" charset="0"/>
              </a:rPr>
              <a:t>Mitigate the risk of passing management protocols over the production network</a:t>
            </a:r>
          </a:p>
        </p:txBody>
      </p:sp>
    </p:spTree>
    <p:extLst>
      <p:ext uri="{BB962C8B-B14F-4D97-AF65-F5344CB8AC3E}">
        <p14:creationId xmlns:p14="http://schemas.microsoft.com/office/powerpoint/2010/main" val="59968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2.3.3:</a:t>
            </a:r>
            <a:br>
              <a:rPr lang="en-US" sz="2800" dirty="0" smtClean="0"/>
            </a:br>
            <a:r>
              <a:rPr lang="en-US" sz="2800" dirty="0" smtClean="0"/>
              <a:t>Using Syslog for Network Security</a:t>
            </a:r>
            <a:endParaRPr lang="en-US" sz="2800" dirty="0"/>
          </a:p>
        </p:txBody>
      </p:sp>
    </p:spTree>
    <p:extLst>
      <p:ext uri="{BB962C8B-B14F-4D97-AF65-F5344CB8AC3E}">
        <p14:creationId xmlns:p14="http://schemas.microsoft.com/office/powerpoint/2010/main" val="3834837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Introduction to Syslog</a:t>
            </a:r>
            <a:endParaRPr lang="en-US" sz="3200" dirty="0"/>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702" y="1420479"/>
            <a:ext cx="5238750" cy="3343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075947" y="942755"/>
            <a:ext cx="2742616" cy="5047536"/>
          </a:xfrm>
          <a:prstGeom prst="rect">
            <a:avLst/>
          </a:prstGeom>
          <a:noFill/>
        </p:spPr>
        <p:txBody>
          <a:bodyPr wrap="square" rtlCol="0">
            <a:spAutoFit/>
          </a:bodyPr>
          <a:lstStyle/>
          <a:p>
            <a:r>
              <a:rPr lang="en-US" sz="1400" dirty="0"/>
              <a:t>Implementing a logging facility is an important part of any network security policy. When certain events occur on a network, networking devices have trusted mechanisms to notify the administrator with detailed system messages. These messages can be non-critical or significant, and there are several options available to store, interpret, and display them. Administrators can be alerted to all of the messages or only the messages that may have the greatest impact on the network infrastructure</a:t>
            </a:r>
            <a:r>
              <a:rPr lang="en-US" sz="1400" dirty="0" smtClean="0"/>
              <a:t>.</a:t>
            </a:r>
          </a:p>
          <a:p>
            <a:endParaRPr lang="en-US" sz="1400" dirty="0"/>
          </a:p>
          <a:p>
            <a:r>
              <a:rPr lang="en-US" sz="1400" dirty="0"/>
              <a:t>The most common method of accessing system messages from networking devices is to use a protocol called syslog, which is described in RFC 5424.</a:t>
            </a:r>
            <a:endParaRPr lang="en-US" sz="1400" dirty="0"/>
          </a:p>
        </p:txBody>
      </p:sp>
    </p:spTree>
    <p:extLst>
      <p:ext uri="{BB962C8B-B14F-4D97-AF65-F5344CB8AC3E}">
        <p14:creationId xmlns:p14="http://schemas.microsoft.com/office/powerpoint/2010/main" val="139016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Syslog Operation</a:t>
            </a:r>
            <a:endParaRPr lang="en-US" sz="3200" dirty="0"/>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115" y="1183474"/>
            <a:ext cx="7303770" cy="50649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1412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Syslog Message</a:t>
            </a:r>
            <a:endParaRPr lang="en-US" sz="3200"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79" y="1561847"/>
            <a:ext cx="5222169" cy="16785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79" y="3867685"/>
            <a:ext cx="5073967" cy="249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 Placeholder 6"/>
          <p:cNvSpPr txBox="1">
            <a:spLocks/>
          </p:cNvSpPr>
          <p:nvPr/>
        </p:nvSpPr>
        <p:spPr>
          <a:xfrm>
            <a:off x="502920" y="1264158"/>
            <a:ext cx="5995987" cy="35509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t>Security Levels</a:t>
            </a:r>
            <a:endParaRPr lang="en-US" sz="1800" b="1" dirty="0" smtClean="0">
              <a:latin typeface="Courier New" panose="02070309020205020404" pitchFamily="49" charset="0"/>
              <a:cs typeface="Courier New" panose="02070309020205020404" pitchFamily="49" charset="0"/>
            </a:endParaRPr>
          </a:p>
        </p:txBody>
      </p:sp>
      <p:sp>
        <p:nvSpPr>
          <p:cNvPr id="8" name="Text Placeholder 6"/>
          <p:cNvSpPr txBox="1">
            <a:spLocks/>
          </p:cNvSpPr>
          <p:nvPr/>
        </p:nvSpPr>
        <p:spPr>
          <a:xfrm>
            <a:off x="601979" y="3573326"/>
            <a:ext cx="5995987" cy="35509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t>Example Severity Levels</a:t>
            </a:r>
            <a:endParaRPr lang="en-US" sz="1800" b="1" dirty="0" smtClean="0">
              <a:latin typeface="Courier New" panose="02070309020205020404" pitchFamily="49" charset="0"/>
              <a:cs typeface="Courier New" panose="02070309020205020404" pitchFamily="49" charset="0"/>
            </a:endParaRPr>
          </a:p>
        </p:txBody>
      </p:sp>
      <p:sp>
        <p:nvSpPr>
          <p:cNvPr id="2" name="TextBox 1"/>
          <p:cNvSpPr txBox="1"/>
          <p:nvPr/>
        </p:nvSpPr>
        <p:spPr>
          <a:xfrm>
            <a:off x="5824148" y="3300242"/>
            <a:ext cx="3142617" cy="646331"/>
          </a:xfrm>
          <a:prstGeom prst="rect">
            <a:avLst/>
          </a:prstGeom>
          <a:noFill/>
        </p:spPr>
        <p:txBody>
          <a:bodyPr wrap="square" rtlCol="0">
            <a:spAutoFit/>
          </a:bodyPr>
          <a:lstStyle/>
          <a:p>
            <a:r>
              <a:rPr lang="en-US" b="1" i="1" dirty="0"/>
              <a:t>E</a:t>
            </a:r>
            <a:r>
              <a:rPr lang="en-US" i="1" dirty="0"/>
              <a:t>very </a:t>
            </a:r>
            <a:r>
              <a:rPr lang="en-US" b="1" i="1" dirty="0"/>
              <a:t>A</a:t>
            </a:r>
            <a:r>
              <a:rPr lang="en-US" i="1" dirty="0"/>
              <a:t>lley </a:t>
            </a:r>
            <a:r>
              <a:rPr lang="en-US" b="1" i="1" dirty="0"/>
              <a:t>C</a:t>
            </a:r>
            <a:r>
              <a:rPr lang="en-US" i="1" dirty="0"/>
              <a:t>at </a:t>
            </a:r>
            <a:r>
              <a:rPr lang="en-US" b="1" i="1" dirty="0"/>
              <a:t>E</a:t>
            </a:r>
            <a:r>
              <a:rPr lang="en-US" i="1" dirty="0"/>
              <a:t>ats </a:t>
            </a:r>
            <a:r>
              <a:rPr lang="en-US" b="1" i="1" dirty="0"/>
              <a:t>W</a:t>
            </a:r>
            <a:r>
              <a:rPr lang="en-US" i="1" dirty="0"/>
              <a:t>atery </a:t>
            </a:r>
            <a:r>
              <a:rPr lang="en-US" b="1" i="1" dirty="0"/>
              <a:t>N</a:t>
            </a:r>
            <a:r>
              <a:rPr lang="en-US" i="1" dirty="0"/>
              <a:t>oodles </a:t>
            </a:r>
            <a:r>
              <a:rPr lang="en-US" b="1" i="1" dirty="0"/>
              <a:t>I</a:t>
            </a:r>
            <a:r>
              <a:rPr lang="en-US" i="1" dirty="0"/>
              <a:t>n </a:t>
            </a:r>
            <a:r>
              <a:rPr lang="en-US" b="1" i="1" dirty="0"/>
              <a:t>D</a:t>
            </a:r>
            <a:r>
              <a:rPr lang="en-US" i="1" dirty="0"/>
              <a:t>oors</a:t>
            </a:r>
            <a:endParaRPr lang="en-US" dirty="0"/>
          </a:p>
        </p:txBody>
      </p:sp>
    </p:spTree>
    <p:extLst>
      <p:ext uri="{BB962C8B-B14F-4D97-AF65-F5344CB8AC3E}">
        <p14:creationId xmlns:p14="http://schemas.microsoft.com/office/powerpoint/2010/main" val="3353999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Securing the Network Infrastructure</a:t>
            </a:r>
            <a:endParaRPr lang="en-US" sz="32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341" y="1148570"/>
            <a:ext cx="7493318" cy="5088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565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Syslog Message (Cont.)</a:t>
            </a:r>
            <a:endParaRPr lang="en-US" sz="3200" dirty="0"/>
          </a:p>
        </p:txBody>
      </p:sp>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25" y="1251585"/>
            <a:ext cx="8286750" cy="478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4287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Syslog Systems</a:t>
            </a:r>
            <a:endParaRPr lang="en-US" sz="3200" dirty="0"/>
          </a:p>
        </p:txBody>
      </p:sp>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378" y="1041569"/>
            <a:ext cx="7675245" cy="52163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605339" y="3549308"/>
            <a:ext cx="2490536" cy="2677656"/>
          </a:xfrm>
          <a:prstGeom prst="rect">
            <a:avLst/>
          </a:prstGeom>
          <a:solidFill>
            <a:schemeClr val="accent2">
              <a:lumMod val="40000"/>
              <a:lumOff val="60000"/>
            </a:schemeClr>
          </a:solidFill>
        </p:spPr>
        <p:txBody>
          <a:bodyPr wrap="square" rtlCol="0">
            <a:spAutoFit/>
          </a:bodyPr>
          <a:lstStyle/>
          <a:p>
            <a:r>
              <a:rPr lang="en-US" sz="1400" dirty="0"/>
              <a:t>Syslog implementations always contain two types of systems:</a:t>
            </a:r>
          </a:p>
          <a:p>
            <a:r>
              <a:rPr lang="en-US" sz="1400" b="1" dirty="0"/>
              <a:t>Syslog servers</a:t>
            </a:r>
            <a:r>
              <a:rPr lang="en-US" sz="1400" dirty="0"/>
              <a:t> - Also known as log hosts, these systems accept and process log messages from syslog clients.</a:t>
            </a:r>
          </a:p>
          <a:p>
            <a:r>
              <a:rPr lang="en-US" sz="1400" b="1" dirty="0"/>
              <a:t>Syslog clients</a:t>
            </a:r>
            <a:r>
              <a:rPr lang="en-US" sz="1400" dirty="0"/>
              <a:t> - Routers or other types of equipment that generate and forward log messages to syslog servers</a:t>
            </a:r>
            <a:r>
              <a:rPr lang="en-US" sz="1400" dirty="0" smtClean="0"/>
              <a:t>.</a:t>
            </a:r>
            <a:endParaRPr lang="en-US" sz="1400" dirty="0"/>
          </a:p>
        </p:txBody>
      </p:sp>
    </p:spTree>
    <p:extLst>
      <p:ext uri="{BB962C8B-B14F-4D97-AF65-F5344CB8AC3E}">
        <p14:creationId xmlns:p14="http://schemas.microsoft.com/office/powerpoint/2010/main" val="3741218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Configuring System Logging</a:t>
            </a:r>
            <a:endParaRPr lang="en-US" sz="3200" dirty="0"/>
          </a:p>
        </p:txBody>
      </p:sp>
      <p:pic>
        <p:nvPicPr>
          <p:cNvPr id="31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83" y="1542098"/>
            <a:ext cx="7610475" cy="77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83" y="2843213"/>
            <a:ext cx="7572375"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4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683" y="4098608"/>
            <a:ext cx="7620000" cy="80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4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683" y="5386388"/>
            <a:ext cx="7620000" cy="80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 Placeholder 6"/>
          <p:cNvSpPr txBox="1">
            <a:spLocks/>
          </p:cNvSpPr>
          <p:nvPr/>
        </p:nvSpPr>
        <p:spPr>
          <a:xfrm>
            <a:off x="502920" y="1264158"/>
            <a:ext cx="5995987" cy="35509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t>Step 1</a:t>
            </a:r>
            <a:endParaRPr lang="en-US" sz="1800" b="1" dirty="0" smtClean="0">
              <a:latin typeface="Courier New" panose="02070309020205020404" pitchFamily="49" charset="0"/>
              <a:cs typeface="Courier New" panose="02070309020205020404" pitchFamily="49" charset="0"/>
            </a:endParaRPr>
          </a:p>
        </p:txBody>
      </p:sp>
      <p:sp>
        <p:nvSpPr>
          <p:cNvPr id="8" name="Text Placeholder 6"/>
          <p:cNvSpPr txBox="1">
            <a:spLocks/>
          </p:cNvSpPr>
          <p:nvPr/>
        </p:nvSpPr>
        <p:spPr>
          <a:xfrm>
            <a:off x="502919" y="2526221"/>
            <a:ext cx="5995987" cy="35509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t>Step 2 (optional)</a:t>
            </a:r>
            <a:endParaRPr lang="en-US" sz="1800" b="1" dirty="0" smtClean="0">
              <a:latin typeface="Courier New" panose="02070309020205020404" pitchFamily="49" charset="0"/>
              <a:cs typeface="Courier New" panose="02070309020205020404" pitchFamily="49" charset="0"/>
            </a:endParaRPr>
          </a:p>
        </p:txBody>
      </p:sp>
      <p:sp>
        <p:nvSpPr>
          <p:cNvPr id="9" name="Text Placeholder 6"/>
          <p:cNvSpPr txBox="1">
            <a:spLocks/>
          </p:cNvSpPr>
          <p:nvPr/>
        </p:nvSpPr>
        <p:spPr>
          <a:xfrm>
            <a:off x="507683" y="3793808"/>
            <a:ext cx="5995987" cy="35509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t>Step 3</a:t>
            </a:r>
            <a:endParaRPr lang="en-US" sz="1800" b="1" dirty="0" smtClean="0">
              <a:latin typeface="Courier New" panose="02070309020205020404" pitchFamily="49" charset="0"/>
              <a:cs typeface="Courier New" panose="02070309020205020404" pitchFamily="49" charset="0"/>
            </a:endParaRPr>
          </a:p>
        </p:txBody>
      </p:sp>
      <p:sp>
        <p:nvSpPr>
          <p:cNvPr id="10" name="Text Placeholder 6"/>
          <p:cNvSpPr txBox="1">
            <a:spLocks/>
          </p:cNvSpPr>
          <p:nvPr/>
        </p:nvSpPr>
        <p:spPr>
          <a:xfrm>
            <a:off x="502918" y="5069396"/>
            <a:ext cx="5995987" cy="35509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t>Step 4</a:t>
            </a:r>
            <a:endParaRPr lang="en-US" sz="1800" b="1" dirty="0" smtClean="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32193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2.3.4:</a:t>
            </a:r>
            <a:br>
              <a:rPr lang="en-US" sz="2800" dirty="0" smtClean="0"/>
            </a:br>
            <a:r>
              <a:rPr lang="en-US" sz="2800" dirty="0" smtClean="0"/>
              <a:t>Using SNMP for Network Security</a:t>
            </a:r>
            <a:endParaRPr lang="en-US" sz="2800" dirty="0"/>
          </a:p>
        </p:txBody>
      </p:sp>
    </p:spTree>
    <p:extLst>
      <p:ext uri="{BB962C8B-B14F-4D97-AF65-F5344CB8AC3E}">
        <p14:creationId xmlns:p14="http://schemas.microsoft.com/office/powerpoint/2010/main" val="51290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Introduction to SNMP</a:t>
            </a:r>
            <a:endParaRPr lang="en-US" sz="3200" dirty="0"/>
          </a:p>
        </p:txBody>
      </p:sp>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1613" y="1178243"/>
            <a:ext cx="6200775" cy="4943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740442" y="104555"/>
            <a:ext cx="4319336" cy="2893100"/>
          </a:xfrm>
          <a:prstGeom prst="rect">
            <a:avLst/>
          </a:prstGeom>
          <a:solidFill>
            <a:schemeClr val="accent2">
              <a:lumMod val="40000"/>
              <a:lumOff val="60000"/>
            </a:schemeClr>
          </a:solidFill>
        </p:spPr>
        <p:txBody>
          <a:bodyPr wrap="square" rtlCol="0">
            <a:spAutoFit/>
          </a:bodyPr>
          <a:lstStyle/>
          <a:p>
            <a:r>
              <a:rPr lang="en-US" sz="1400" dirty="0"/>
              <a:t>Another common monitoring tool is Simple Network Management Protocol (SNMP). SNMP was developed to allow administrators to manage devices on an IP network. It enables network administrators to monitor network performance, manage network devices, troubleshoot network problems, and plan for network growth.</a:t>
            </a:r>
          </a:p>
          <a:p>
            <a:endParaRPr lang="en-US" sz="1400" dirty="0" smtClean="0"/>
          </a:p>
          <a:p>
            <a:r>
              <a:rPr lang="en-US" sz="1400" dirty="0" smtClean="0"/>
              <a:t>SNMP </a:t>
            </a:r>
            <a:r>
              <a:rPr lang="en-US" sz="1400" dirty="0"/>
              <a:t>consists of three elements relevant to the Network Management System (NMS):</a:t>
            </a:r>
          </a:p>
          <a:p>
            <a:pPr marL="285750" indent="-285750">
              <a:buFont typeface="Arial" panose="020B0604020202020204" pitchFamily="34" charset="0"/>
              <a:buChar char="•"/>
            </a:pPr>
            <a:r>
              <a:rPr lang="en-US" sz="1400" dirty="0"/>
              <a:t>SNMP manager</a:t>
            </a:r>
          </a:p>
          <a:p>
            <a:pPr marL="285750" indent="-285750">
              <a:buFont typeface="Arial" panose="020B0604020202020204" pitchFamily="34" charset="0"/>
              <a:buChar char="•"/>
            </a:pPr>
            <a:r>
              <a:rPr lang="en-US" sz="1400" dirty="0"/>
              <a:t>SNMP agents (managed node)</a:t>
            </a:r>
          </a:p>
          <a:p>
            <a:pPr marL="285750" indent="-285750">
              <a:buFont typeface="Arial" panose="020B0604020202020204" pitchFamily="34" charset="0"/>
              <a:buChar char="•"/>
            </a:pPr>
            <a:r>
              <a:rPr lang="en-US" sz="1400" dirty="0"/>
              <a:t>Management Information Base (MIB</a:t>
            </a:r>
            <a:r>
              <a:rPr lang="en-US" sz="1400" dirty="0" smtClean="0"/>
              <a:t>)</a:t>
            </a:r>
            <a:endParaRPr lang="en-US" sz="1400" dirty="0"/>
          </a:p>
        </p:txBody>
      </p:sp>
    </p:spTree>
    <p:extLst>
      <p:ext uri="{BB962C8B-B14F-4D97-AF65-F5344CB8AC3E}">
        <p14:creationId xmlns:p14="http://schemas.microsoft.com/office/powerpoint/2010/main" val="2408887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Management Information Base</a:t>
            </a:r>
            <a:endParaRPr lang="en-US" sz="3200" dirty="0"/>
          </a:p>
        </p:txBody>
      </p:sp>
      <p:pic>
        <p:nvPicPr>
          <p:cNvPr id="33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3988" y="1212533"/>
            <a:ext cx="6296025"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Placeholder 6"/>
          <p:cNvSpPr txBox="1">
            <a:spLocks/>
          </p:cNvSpPr>
          <p:nvPr/>
        </p:nvSpPr>
        <p:spPr>
          <a:xfrm>
            <a:off x="1423989" y="1264158"/>
            <a:ext cx="1654492" cy="35509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solidFill>
                  <a:schemeClr val="bg1"/>
                </a:solidFill>
              </a:rPr>
              <a:t>Cisco MIB Hierarchy</a:t>
            </a:r>
            <a:endParaRPr lang="en-US" sz="1800" b="1" dirty="0" smtClean="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5244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dirty="0" smtClean="0"/>
              <a:t>SNMP Versions</a:t>
            </a:r>
            <a:endParaRPr lang="en-US" dirty="0"/>
          </a:p>
        </p:txBody>
      </p:sp>
      <p:pic>
        <p:nvPicPr>
          <p:cNvPr id="348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6388" y="1771650"/>
            <a:ext cx="5991225" cy="3314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029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pPr>
              <a:lnSpc>
                <a:spcPct val="100000"/>
              </a:lnSpc>
            </a:pPr>
            <a:r>
              <a:rPr lang="en-US" sz="3200" dirty="0" smtClean="0"/>
              <a:t>SNMP Vulnerabilities</a:t>
            </a:r>
            <a:endParaRPr lang="en-US" sz="3200" dirty="0"/>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900" y="1101197"/>
            <a:ext cx="6934200" cy="51043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70561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pPr>
              <a:lnSpc>
                <a:spcPct val="100000"/>
              </a:lnSpc>
            </a:pPr>
            <a:r>
              <a:rPr lang="en-US" sz="3200" dirty="0" smtClean="0"/>
              <a:t>SNMPv3</a:t>
            </a:r>
            <a:endParaRPr lang="en-US" sz="3200" dirty="0"/>
          </a:p>
        </p:txBody>
      </p:sp>
      <p:grpSp>
        <p:nvGrpSpPr>
          <p:cNvPr id="3" name="Group 2"/>
          <p:cNvGrpSpPr/>
          <p:nvPr/>
        </p:nvGrpSpPr>
        <p:grpSpPr>
          <a:xfrm>
            <a:off x="525780" y="1042988"/>
            <a:ext cx="6878003" cy="3438169"/>
            <a:chOff x="631508" y="1462088"/>
            <a:chExt cx="7869555" cy="3933825"/>
          </a:xfrm>
        </p:grpSpPr>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38" y="1462088"/>
              <a:ext cx="7858125" cy="3933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Placeholder 6"/>
            <p:cNvSpPr txBox="1">
              <a:spLocks/>
            </p:cNvSpPr>
            <p:nvPr/>
          </p:nvSpPr>
          <p:spPr>
            <a:xfrm>
              <a:off x="631508" y="1619250"/>
              <a:ext cx="4793931" cy="1268730"/>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b="1" dirty="0" smtClean="0">
                  <a:solidFill>
                    <a:srgbClr val="6B6B6B"/>
                  </a:solidFill>
                </a:rPr>
                <a:t>Message integrity &amp; authentication</a:t>
              </a:r>
            </a:p>
            <a:p>
              <a:pPr marL="0" indent="0">
                <a:buNone/>
              </a:pPr>
              <a:r>
                <a:rPr lang="en-US" sz="1400" b="1" dirty="0" smtClean="0">
                  <a:solidFill>
                    <a:srgbClr val="6B6B6B"/>
                  </a:solidFill>
                  <a:cs typeface="Courier New" panose="02070309020205020404" pitchFamily="49" charset="0"/>
                </a:rPr>
                <a:t>Encryption</a:t>
              </a:r>
            </a:p>
            <a:p>
              <a:pPr marL="0" indent="0">
                <a:buNone/>
              </a:pPr>
              <a:r>
                <a:rPr lang="en-US" sz="1400" b="1" dirty="0" smtClean="0">
                  <a:solidFill>
                    <a:srgbClr val="6B6B6B"/>
                  </a:solidFill>
                  <a:cs typeface="Courier New" panose="02070309020205020404" pitchFamily="49" charset="0"/>
                </a:rPr>
                <a:t>Access control</a:t>
              </a:r>
            </a:p>
          </p:txBody>
        </p:sp>
      </p:grpSp>
      <p:sp>
        <p:nvSpPr>
          <p:cNvPr id="6" name="Text Placeholder 6"/>
          <p:cNvSpPr txBox="1">
            <a:spLocks/>
          </p:cNvSpPr>
          <p:nvPr/>
        </p:nvSpPr>
        <p:spPr>
          <a:xfrm>
            <a:off x="535770" y="4672584"/>
            <a:ext cx="7571910" cy="1682496"/>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t>Transmissions from manager to agent may be authenticated to guarantee the identity of the sender and the integrity and timeliness of a </a:t>
            </a:r>
            <a:r>
              <a:rPr lang="en-US" sz="1400" dirty="0" smtClean="0"/>
              <a:t>message.</a:t>
            </a:r>
          </a:p>
          <a:p>
            <a:r>
              <a:rPr lang="en-US" sz="1400" dirty="0" smtClean="0"/>
              <a:t>SNMPv3 messages may be encrypted to ensure privacy.</a:t>
            </a:r>
          </a:p>
          <a:p>
            <a:r>
              <a:rPr lang="en-US" sz="1400" dirty="0" smtClean="0"/>
              <a:t>Agent may enforce access control to restrict each principal to certain actions on specific portions of data.</a:t>
            </a:r>
            <a:endParaRPr lang="en-US" sz="1400" dirty="0"/>
          </a:p>
        </p:txBody>
      </p:sp>
    </p:spTree>
    <p:extLst>
      <p:ext uri="{BB962C8B-B14F-4D97-AF65-F5344CB8AC3E}">
        <p14:creationId xmlns:p14="http://schemas.microsoft.com/office/powerpoint/2010/main" val="510678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pPr>
              <a:lnSpc>
                <a:spcPct val="100000"/>
              </a:lnSpc>
            </a:pPr>
            <a:r>
              <a:rPr lang="en-US" sz="3200" dirty="0" smtClean="0"/>
              <a:t>Configuring SNMPv3 Security</a:t>
            </a:r>
            <a:endParaRPr lang="en-US" sz="3200" dirty="0"/>
          </a:p>
        </p:txBody>
      </p:sp>
      <p:pic>
        <p:nvPicPr>
          <p:cNvPr id="378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950" y="1190625"/>
            <a:ext cx="7658100" cy="4476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3263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Edge Router Security Approaches</a:t>
            </a:r>
            <a:endParaRPr lang="en-US" sz="3200" dirty="0"/>
          </a:p>
        </p:txBody>
      </p:sp>
      <p:grpSp>
        <p:nvGrpSpPr>
          <p:cNvPr id="3" name="Group 2"/>
          <p:cNvGrpSpPr/>
          <p:nvPr/>
        </p:nvGrpSpPr>
        <p:grpSpPr>
          <a:xfrm>
            <a:off x="419100" y="1199280"/>
            <a:ext cx="8301038" cy="1348180"/>
            <a:chOff x="419100" y="1108596"/>
            <a:chExt cx="8301038" cy="1348180"/>
          </a:xfrm>
        </p:grpSpPr>
        <p:sp>
          <p:nvSpPr>
            <p:cNvPr id="4" name="Text Placeholder 6"/>
            <p:cNvSpPr txBox="1">
              <a:spLocks/>
            </p:cNvSpPr>
            <p:nvPr/>
          </p:nvSpPr>
          <p:spPr>
            <a:xfrm>
              <a:off x="419100" y="1108596"/>
              <a:ext cx="8301038" cy="35509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t>Single Router Approach</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360" y="1432357"/>
              <a:ext cx="6429376" cy="1024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6" name="Group 5"/>
          <p:cNvGrpSpPr/>
          <p:nvPr/>
        </p:nvGrpSpPr>
        <p:grpSpPr>
          <a:xfrm>
            <a:off x="419100" y="2908422"/>
            <a:ext cx="8302298" cy="1286717"/>
            <a:chOff x="419100" y="2817738"/>
            <a:chExt cx="8302298" cy="1286717"/>
          </a:xfrm>
        </p:grpSpPr>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 y="3142602"/>
              <a:ext cx="6343650" cy="9618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 Placeholder 6"/>
            <p:cNvSpPr txBox="1">
              <a:spLocks/>
            </p:cNvSpPr>
            <p:nvPr/>
          </p:nvSpPr>
          <p:spPr>
            <a:xfrm>
              <a:off x="420360" y="2817738"/>
              <a:ext cx="8301038" cy="35509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t>Defense in Depth Approach</a:t>
              </a:r>
            </a:p>
          </p:txBody>
        </p:sp>
      </p:grpSp>
      <p:grpSp>
        <p:nvGrpSpPr>
          <p:cNvPr id="7" name="Group 6"/>
          <p:cNvGrpSpPr/>
          <p:nvPr/>
        </p:nvGrpSpPr>
        <p:grpSpPr>
          <a:xfrm>
            <a:off x="437678" y="4528106"/>
            <a:ext cx="8301038" cy="1610364"/>
            <a:chOff x="437678" y="4528106"/>
            <a:chExt cx="8301038" cy="1610364"/>
          </a:xfrm>
        </p:grpSpPr>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678" y="4852970"/>
              <a:ext cx="6419850" cy="128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 Placeholder 6"/>
            <p:cNvSpPr txBox="1">
              <a:spLocks/>
            </p:cNvSpPr>
            <p:nvPr/>
          </p:nvSpPr>
          <p:spPr>
            <a:xfrm>
              <a:off x="437678" y="4528106"/>
              <a:ext cx="8301038" cy="35509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t>DMZ Approach</a:t>
              </a:r>
            </a:p>
          </p:txBody>
        </p:sp>
      </p:grpSp>
    </p:spTree>
    <p:extLst>
      <p:ext uri="{BB962C8B-B14F-4D97-AF65-F5344CB8AC3E}">
        <p14:creationId xmlns:p14="http://schemas.microsoft.com/office/powerpoint/2010/main" val="65328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pPr>
              <a:lnSpc>
                <a:spcPct val="100000"/>
              </a:lnSpc>
            </a:pPr>
            <a:r>
              <a:rPr lang="en-US" sz="3200" dirty="0" smtClean="0"/>
              <a:t>Secure SNMPv3 Configuration Example</a:t>
            </a:r>
            <a:endParaRPr lang="en-US" sz="3200" dirty="0"/>
          </a:p>
        </p:txBody>
      </p:sp>
      <p:pic>
        <p:nvPicPr>
          <p:cNvPr id="389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913" y="1423988"/>
            <a:ext cx="8258175" cy="446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29538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pPr>
              <a:lnSpc>
                <a:spcPct val="100000"/>
              </a:lnSpc>
            </a:pPr>
            <a:r>
              <a:rPr lang="en-US" sz="3200" dirty="0" smtClean="0"/>
              <a:t>Verifying the SNMPv3 Configuration</a:t>
            </a:r>
            <a:endParaRPr lang="en-US" sz="3200" dirty="0"/>
          </a:p>
        </p:txBody>
      </p:sp>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0663" y="1102995"/>
            <a:ext cx="6162675" cy="5124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8820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2.3.5:</a:t>
            </a:r>
            <a:br>
              <a:rPr lang="en-US" sz="2800" dirty="0" smtClean="0"/>
            </a:br>
            <a:r>
              <a:rPr lang="en-US" sz="2800" dirty="0" smtClean="0"/>
              <a:t>Using NTP</a:t>
            </a:r>
            <a:endParaRPr lang="en-US" sz="2800" dirty="0"/>
          </a:p>
        </p:txBody>
      </p:sp>
    </p:spTree>
    <p:extLst>
      <p:ext uri="{BB962C8B-B14F-4D97-AF65-F5344CB8AC3E}">
        <p14:creationId xmlns:p14="http://schemas.microsoft.com/office/powerpoint/2010/main" val="59027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pPr>
              <a:lnSpc>
                <a:spcPct val="100000"/>
              </a:lnSpc>
            </a:pPr>
            <a:r>
              <a:rPr lang="en-US" sz="3200" dirty="0" smtClean="0"/>
              <a:t>Network Time Protocol</a:t>
            </a:r>
            <a:endParaRPr lang="en-US" sz="3200" dirty="0"/>
          </a:p>
        </p:txBody>
      </p:sp>
      <p:pic>
        <p:nvPicPr>
          <p:cNvPr id="409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725" y="2576513"/>
            <a:ext cx="7448550" cy="1704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62790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pPr>
              <a:lnSpc>
                <a:spcPct val="100000"/>
              </a:lnSpc>
            </a:pPr>
            <a:r>
              <a:rPr lang="en-US" sz="3200" dirty="0" smtClean="0"/>
              <a:t>NTP Server</a:t>
            </a:r>
            <a:endParaRPr lang="en-US" sz="3200" dirty="0"/>
          </a:p>
        </p:txBody>
      </p:sp>
      <p:pic>
        <p:nvPicPr>
          <p:cNvPr id="419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4619" y="1158613"/>
            <a:ext cx="5562600" cy="14116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4619" y="2940559"/>
            <a:ext cx="2699385" cy="11751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4619" y="4416630"/>
            <a:ext cx="6116955" cy="1903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 Placeholder 6"/>
          <p:cNvSpPr txBox="1">
            <a:spLocks/>
          </p:cNvSpPr>
          <p:nvPr/>
        </p:nvSpPr>
        <p:spPr>
          <a:xfrm>
            <a:off x="114299" y="1686874"/>
            <a:ext cx="2560320" cy="35509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t>Sample NTP Topology</a:t>
            </a:r>
            <a:endParaRPr lang="en-US" sz="1800" b="1" dirty="0" smtClean="0">
              <a:latin typeface="Courier New" panose="02070309020205020404" pitchFamily="49" charset="0"/>
              <a:cs typeface="Courier New" panose="02070309020205020404" pitchFamily="49" charset="0"/>
            </a:endParaRPr>
          </a:p>
        </p:txBody>
      </p:sp>
      <p:sp>
        <p:nvSpPr>
          <p:cNvPr id="8" name="Text Placeholder 6"/>
          <p:cNvSpPr txBox="1">
            <a:spLocks/>
          </p:cNvSpPr>
          <p:nvPr/>
        </p:nvSpPr>
        <p:spPr>
          <a:xfrm>
            <a:off x="198120" y="3245082"/>
            <a:ext cx="2476499" cy="566148"/>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t>Sample NTP Configuration on R1</a:t>
            </a:r>
            <a:endParaRPr lang="en-US" sz="1800" b="1" dirty="0" smtClean="0">
              <a:latin typeface="Courier New" panose="02070309020205020404" pitchFamily="49" charset="0"/>
              <a:cs typeface="Courier New" panose="02070309020205020404" pitchFamily="49" charset="0"/>
            </a:endParaRPr>
          </a:p>
        </p:txBody>
      </p:sp>
      <p:sp>
        <p:nvSpPr>
          <p:cNvPr id="9" name="Text Placeholder 6"/>
          <p:cNvSpPr txBox="1">
            <a:spLocks/>
          </p:cNvSpPr>
          <p:nvPr/>
        </p:nvSpPr>
        <p:spPr>
          <a:xfrm>
            <a:off x="304799" y="5032993"/>
            <a:ext cx="2369820" cy="67048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t>Sample NTP Configuration on R2</a:t>
            </a:r>
            <a:endParaRPr lang="en-US" sz="1800" b="1" dirty="0" smtClean="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79076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pPr>
              <a:lnSpc>
                <a:spcPct val="100000"/>
              </a:lnSpc>
            </a:pPr>
            <a:r>
              <a:rPr lang="en-US" sz="3200" dirty="0" smtClean="0"/>
              <a:t>NTP Authentication</a:t>
            </a:r>
            <a:endParaRPr lang="en-US" sz="3200" dirty="0"/>
          </a:p>
        </p:txBody>
      </p:sp>
      <p:pic>
        <p:nvPicPr>
          <p:cNvPr id="430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1575" y="2238375"/>
            <a:ext cx="6800850" cy="2381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5277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21393" y="2011680"/>
            <a:ext cx="8610187" cy="1275108"/>
          </a:xfrm>
        </p:spPr>
        <p:txBody>
          <a:bodyPr/>
          <a:lstStyle/>
          <a:p>
            <a:r>
              <a:rPr lang="en-US" sz="4000" dirty="0" smtClean="0"/>
              <a:t>Section 2.4:</a:t>
            </a:r>
            <a:br>
              <a:rPr lang="en-US" sz="4000" dirty="0" smtClean="0"/>
            </a:br>
            <a:r>
              <a:rPr lang="en-US" sz="4000" dirty="0" smtClean="0"/>
              <a:t>Using Automated Security Features</a:t>
            </a:r>
            <a:endParaRPr lang="en-US" sz="4000" dirty="0"/>
          </a:p>
        </p:txBody>
      </p:sp>
      <p:sp>
        <p:nvSpPr>
          <p:cNvPr id="5" name="Text Placeholder 6"/>
          <p:cNvSpPr txBox="1">
            <a:spLocks/>
          </p:cNvSpPr>
          <p:nvPr/>
        </p:nvSpPr>
        <p:spPr>
          <a:xfrm>
            <a:off x="419100" y="3424428"/>
            <a:ext cx="8577072" cy="202387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t>Upon completion of this section, you should be able to:</a:t>
            </a:r>
          </a:p>
          <a:p>
            <a:r>
              <a:rPr lang="en-US" sz="1800" dirty="0" smtClean="0"/>
              <a:t>Use security audit tools to determine IOS-based router vulnerabilities.</a:t>
            </a:r>
          </a:p>
          <a:p>
            <a:r>
              <a:rPr lang="en-US" sz="1800" dirty="0" smtClean="0"/>
              <a:t>Use </a:t>
            </a:r>
            <a:r>
              <a:rPr lang="en-US" sz="1800" dirty="0" err="1" smtClean="0"/>
              <a:t>AutoSecure</a:t>
            </a:r>
            <a:r>
              <a:rPr lang="en-US" sz="1800" dirty="0" smtClean="0"/>
              <a:t> to enable security on IOS-based routers.</a:t>
            </a:r>
            <a:endParaRPr lang="en-US" sz="1800" dirty="0"/>
          </a:p>
        </p:txBody>
      </p:sp>
    </p:spTree>
    <p:extLst>
      <p:ext uri="{BB962C8B-B14F-4D97-AF65-F5344CB8AC3E}">
        <p14:creationId xmlns:p14="http://schemas.microsoft.com/office/powerpoint/2010/main" val="3590238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2.4.1:</a:t>
            </a:r>
            <a:br>
              <a:rPr lang="en-US" sz="2800" dirty="0" smtClean="0"/>
            </a:br>
            <a:r>
              <a:rPr lang="en-US" sz="2800" dirty="0" smtClean="0"/>
              <a:t>Performing a Security Audit</a:t>
            </a:r>
            <a:endParaRPr lang="en-US" sz="2800" dirty="0"/>
          </a:p>
        </p:txBody>
      </p:sp>
    </p:spTree>
    <p:extLst>
      <p:ext uri="{BB962C8B-B14F-4D97-AF65-F5344CB8AC3E}">
        <p14:creationId xmlns:p14="http://schemas.microsoft.com/office/powerpoint/2010/main" val="73780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pPr>
              <a:lnSpc>
                <a:spcPct val="100000"/>
              </a:lnSpc>
            </a:pPr>
            <a:r>
              <a:rPr lang="en-US" sz="3200" dirty="0" smtClean="0"/>
              <a:t>Discovery Protocols CDP and LLDP</a:t>
            </a:r>
            <a:endParaRPr lang="en-US" sz="3200" dirty="0"/>
          </a:p>
        </p:txBody>
      </p:sp>
      <p:grpSp>
        <p:nvGrpSpPr>
          <p:cNvPr id="2" name="Group 1"/>
          <p:cNvGrpSpPr/>
          <p:nvPr/>
        </p:nvGrpSpPr>
        <p:grpSpPr>
          <a:xfrm>
            <a:off x="1265873" y="1174308"/>
            <a:ext cx="6612254" cy="5136957"/>
            <a:chOff x="1379220" y="1174308"/>
            <a:chExt cx="6612254" cy="5136957"/>
          </a:xfrm>
        </p:grpSpPr>
        <p:pic>
          <p:nvPicPr>
            <p:cNvPr id="440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6839" y="1174308"/>
              <a:ext cx="6604635" cy="28423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03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9220" y="4013143"/>
              <a:ext cx="6609398" cy="22981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959594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pPr>
              <a:lnSpc>
                <a:spcPct val="100000"/>
              </a:lnSpc>
            </a:pPr>
            <a:r>
              <a:rPr lang="en-US" sz="3200" dirty="0" smtClean="0"/>
              <a:t>Settings for Protocols and Services</a:t>
            </a:r>
            <a:endParaRPr lang="en-US" sz="3200" dirty="0"/>
          </a:p>
        </p:txBody>
      </p:sp>
      <p:sp>
        <p:nvSpPr>
          <p:cNvPr id="3" name="Text Placeholder 1"/>
          <p:cNvSpPr>
            <a:spLocks noGrp="1"/>
          </p:cNvSpPr>
          <p:nvPr>
            <p:ph type="body" sz="quarter" idx="10"/>
          </p:nvPr>
        </p:nvSpPr>
        <p:spPr>
          <a:xfrm>
            <a:off x="426720" y="1344168"/>
            <a:ext cx="8100060" cy="4027932"/>
          </a:xfrm>
        </p:spPr>
        <p:txBody>
          <a:bodyPr/>
          <a:lstStyle/>
          <a:p>
            <a:pPr marL="0" indent="0">
              <a:buNone/>
            </a:pPr>
            <a:r>
              <a:rPr lang="en-US" sz="2000" dirty="0" smtClean="0"/>
              <a:t>There is a detailed list of security settings for protocols and services provided in Figure 2 of this page in the course.</a:t>
            </a:r>
          </a:p>
          <a:p>
            <a:pPr marL="0" indent="0">
              <a:buNone/>
            </a:pPr>
            <a:endParaRPr lang="en-US" sz="2000" dirty="0" smtClean="0"/>
          </a:p>
          <a:p>
            <a:pPr marL="0" indent="0">
              <a:buNone/>
            </a:pPr>
            <a:r>
              <a:rPr lang="en-US" sz="2000" dirty="0" smtClean="0"/>
              <a:t>Additional recommended practices to ensure a device is secure:</a:t>
            </a:r>
          </a:p>
          <a:p>
            <a:r>
              <a:rPr lang="en-US" sz="1800" dirty="0" smtClean="0"/>
              <a:t>Disable unnecessary services and interfaces.</a:t>
            </a:r>
          </a:p>
          <a:p>
            <a:r>
              <a:rPr lang="en-US" sz="1800" dirty="0" smtClean="0"/>
              <a:t>Disable and restrict commonly configured management services.</a:t>
            </a:r>
          </a:p>
          <a:p>
            <a:r>
              <a:rPr lang="en-US" sz="1800" dirty="0" smtClean="0"/>
              <a:t>Disable probes and scans. Ensure terminal access security.</a:t>
            </a:r>
          </a:p>
          <a:p>
            <a:r>
              <a:rPr lang="en-US" sz="1800" dirty="0" smtClean="0"/>
              <a:t>Disable gratuitous and proxy ARPs</a:t>
            </a:r>
          </a:p>
          <a:p>
            <a:r>
              <a:rPr lang="en-US" sz="1800" dirty="0" smtClean="0"/>
              <a:t>Disable IP-directed broadcasts.</a:t>
            </a:r>
          </a:p>
          <a:p>
            <a:pPr marL="0" indent="0">
              <a:buNone/>
            </a:pPr>
            <a:endParaRPr lang="en-US" sz="1600" dirty="0"/>
          </a:p>
        </p:txBody>
      </p:sp>
    </p:spTree>
    <p:extLst>
      <p:ext uri="{BB962C8B-B14F-4D97-AF65-F5344CB8AC3E}">
        <p14:creationId xmlns:p14="http://schemas.microsoft.com/office/powerpoint/2010/main" val="19918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Three Areas of Router Security</a:t>
            </a:r>
            <a:endParaRPr lang="en-US" sz="3200"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539" y="2671011"/>
            <a:ext cx="5639602" cy="3389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871538" y="966073"/>
            <a:ext cx="7400925" cy="646331"/>
          </a:xfrm>
          <a:prstGeom prst="rect">
            <a:avLst/>
          </a:prstGeom>
          <a:noFill/>
        </p:spPr>
        <p:txBody>
          <a:bodyPr wrap="square" rtlCol="0">
            <a:spAutoFit/>
          </a:bodyPr>
          <a:lstStyle/>
          <a:p>
            <a:r>
              <a:rPr lang="en-US" sz="1200" dirty="0"/>
              <a:t>Securing the edge router is a critical first step in securing the network. If there are other internal routers, they also must be securely configured. Three areas of router security must be maintained, as shown in the figure.</a:t>
            </a:r>
            <a:endParaRPr lang="en-US" sz="1200" dirty="0"/>
          </a:p>
        </p:txBody>
      </p:sp>
      <p:sp>
        <p:nvSpPr>
          <p:cNvPr id="3" name="TextBox 2"/>
          <p:cNvSpPr txBox="1"/>
          <p:nvPr/>
        </p:nvSpPr>
        <p:spPr>
          <a:xfrm>
            <a:off x="6291931" y="1491915"/>
            <a:ext cx="2526632" cy="4708981"/>
          </a:xfrm>
          <a:prstGeom prst="rect">
            <a:avLst/>
          </a:prstGeom>
          <a:solidFill>
            <a:schemeClr val="accent2">
              <a:lumMod val="40000"/>
              <a:lumOff val="60000"/>
            </a:schemeClr>
          </a:solidFill>
        </p:spPr>
        <p:txBody>
          <a:bodyPr wrap="square" rtlCol="0">
            <a:spAutoFit/>
          </a:bodyPr>
          <a:lstStyle/>
          <a:p>
            <a:r>
              <a:rPr lang="en-US" sz="1200" b="1" dirty="0"/>
              <a:t>Router Hardening</a:t>
            </a:r>
            <a:endParaRPr lang="en-US" sz="1200" dirty="0"/>
          </a:p>
          <a:p>
            <a:r>
              <a:rPr lang="en-US" sz="1200" dirty="0"/>
              <a:t>Eliminate potential abuse of unused ports and services:</a:t>
            </a:r>
          </a:p>
          <a:p>
            <a:endParaRPr lang="en-US" sz="1200" dirty="0" smtClean="0"/>
          </a:p>
          <a:p>
            <a:pPr marL="171450" indent="-171450">
              <a:buFont typeface="Arial" panose="020B0604020202020204" pitchFamily="34" charset="0"/>
              <a:buChar char="•"/>
            </a:pPr>
            <a:r>
              <a:rPr lang="en-US" sz="1200" dirty="0" smtClean="0"/>
              <a:t>Secure </a:t>
            </a:r>
            <a:r>
              <a:rPr lang="en-US" sz="1200" dirty="0"/>
              <a:t>administrative control. Ensure that only authorized personnel have access and that their level of access is controlled</a:t>
            </a:r>
            <a:r>
              <a:rPr lang="en-US" sz="1200" dirty="0" smtClean="0"/>
              <a:t>.</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Disable unused ports and interfaces. Reduce the number of ways a device can be accessed</a:t>
            </a:r>
            <a:r>
              <a:rPr lang="en-US" sz="1200" dirty="0" smtClean="0"/>
              <a:t>.</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Disable unnecessary services. Similar to many computers, a router has services that are enabled by default. Some of these services are unnecessary and can be used by an attacker to gather information about the router and the network, which is then leveraged later in an exploitation attack</a:t>
            </a:r>
            <a:r>
              <a:rPr lang="en-US" sz="1200" dirty="0" smtClean="0"/>
              <a:t>.</a:t>
            </a:r>
            <a:endParaRPr lang="en-US" sz="1200" dirty="0"/>
          </a:p>
        </p:txBody>
      </p:sp>
    </p:spTree>
    <p:extLst>
      <p:ext uri="{BB962C8B-B14F-4D97-AF65-F5344CB8AC3E}">
        <p14:creationId xmlns:p14="http://schemas.microsoft.com/office/powerpoint/2010/main" val="281176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2.4.2:</a:t>
            </a:r>
            <a:br>
              <a:rPr lang="en-US" sz="2800" dirty="0" smtClean="0"/>
            </a:br>
            <a:r>
              <a:rPr lang="en-US" sz="2800" dirty="0" smtClean="0"/>
              <a:t>Locking Down a Router Using </a:t>
            </a:r>
            <a:r>
              <a:rPr lang="en-US" sz="2800" dirty="0" err="1" smtClean="0"/>
              <a:t>AutoSecure</a:t>
            </a:r>
            <a:endParaRPr lang="en-US" sz="2800" dirty="0"/>
          </a:p>
        </p:txBody>
      </p:sp>
    </p:spTree>
    <p:extLst>
      <p:ext uri="{BB962C8B-B14F-4D97-AF65-F5344CB8AC3E}">
        <p14:creationId xmlns:p14="http://schemas.microsoft.com/office/powerpoint/2010/main" val="763355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pPr>
              <a:lnSpc>
                <a:spcPct val="100000"/>
              </a:lnSpc>
            </a:pPr>
            <a:r>
              <a:rPr lang="en-US" sz="3200" dirty="0" smtClean="0"/>
              <a:t>Cisco </a:t>
            </a:r>
            <a:r>
              <a:rPr lang="en-US" sz="3200" dirty="0" err="1" smtClean="0"/>
              <a:t>AutoSecure</a:t>
            </a:r>
            <a:endParaRPr lang="en-US" sz="3200" dirty="0"/>
          </a:p>
        </p:txBody>
      </p:sp>
      <p:pic>
        <p:nvPicPr>
          <p:cNvPr id="450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450" y="1657350"/>
            <a:ext cx="6515100" cy="354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03347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pPr>
              <a:lnSpc>
                <a:spcPct val="100000"/>
              </a:lnSpc>
            </a:pPr>
            <a:r>
              <a:rPr lang="en-US" sz="3200" dirty="0" smtClean="0"/>
              <a:t>Using the Cisco </a:t>
            </a:r>
            <a:r>
              <a:rPr lang="en-US" sz="3200" dirty="0" err="1" smtClean="0"/>
              <a:t>AutoSecure</a:t>
            </a:r>
            <a:r>
              <a:rPr lang="en-US" sz="3200" dirty="0" smtClean="0"/>
              <a:t> Feature</a:t>
            </a:r>
            <a:endParaRPr lang="en-US" sz="3200" dirty="0"/>
          </a:p>
        </p:txBody>
      </p:sp>
      <p:pic>
        <p:nvPicPr>
          <p:cNvPr id="460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813" y="1172528"/>
            <a:ext cx="7572375"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0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2075" y="2239530"/>
            <a:ext cx="6419850" cy="40498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4705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pPr>
              <a:lnSpc>
                <a:spcPct val="100000"/>
              </a:lnSpc>
            </a:pPr>
            <a:r>
              <a:rPr lang="en-US" sz="3200" dirty="0" smtClean="0"/>
              <a:t>Using the auto secure Command</a:t>
            </a:r>
            <a:endParaRPr lang="en-US" sz="3200" dirty="0"/>
          </a:p>
        </p:txBody>
      </p:sp>
      <p:sp>
        <p:nvSpPr>
          <p:cNvPr id="3" name="Text Placeholder 1"/>
          <p:cNvSpPr>
            <a:spLocks noGrp="1"/>
          </p:cNvSpPr>
          <p:nvPr>
            <p:ph type="body" sz="quarter" idx="10"/>
          </p:nvPr>
        </p:nvSpPr>
        <p:spPr>
          <a:xfrm>
            <a:off x="426720" y="1237488"/>
            <a:ext cx="7604760" cy="3677412"/>
          </a:xfrm>
        </p:spPr>
        <p:txBody>
          <a:bodyPr/>
          <a:lstStyle/>
          <a:p>
            <a:pPr marL="342900" indent="-342900">
              <a:buFont typeface="+mj-lt"/>
              <a:buAutoNum type="arabicPeriod"/>
            </a:pPr>
            <a:r>
              <a:rPr lang="en-US" sz="1800" dirty="0" smtClean="0"/>
              <a:t>The auto secure command is entered</a:t>
            </a:r>
          </a:p>
          <a:p>
            <a:pPr marL="342900" indent="-342900">
              <a:buFont typeface="+mj-lt"/>
              <a:buAutoNum type="arabicPeriod"/>
            </a:pPr>
            <a:r>
              <a:rPr lang="en-US" sz="1800" dirty="0" smtClean="0"/>
              <a:t>Wizard gathers information about the outside interfaces</a:t>
            </a:r>
          </a:p>
          <a:p>
            <a:pPr marL="342900" indent="-342900">
              <a:buFont typeface="+mj-lt"/>
              <a:buAutoNum type="arabicPeriod"/>
            </a:pPr>
            <a:r>
              <a:rPr lang="en-US" sz="1800" dirty="0" smtClean="0"/>
              <a:t>AutoSecure secures the management plane by disabling unnecessary services</a:t>
            </a:r>
          </a:p>
          <a:p>
            <a:pPr marL="342900" indent="-342900">
              <a:buFont typeface="+mj-lt"/>
              <a:buAutoNum type="arabicPeriod"/>
            </a:pPr>
            <a:r>
              <a:rPr lang="en-US" sz="1800" dirty="0" err="1" smtClean="0"/>
              <a:t>AutoSecure</a:t>
            </a:r>
            <a:r>
              <a:rPr lang="en-US" sz="1800" dirty="0" smtClean="0"/>
              <a:t> prompts for a banner</a:t>
            </a:r>
          </a:p>
          <a:p>
            <a:pPr marL="342900" indent="-342900">
              <a:buFont typeface="+mj-lt"/>
              <a:buAutoNum type="arabicPeriod"/>
            </a:pPr>
            <a:r>
              <a:rPr lang="en-US" sz="1800" dirty="0" err="1" smtClean="0"/>
              <a:t>AutoSecure</a:t>
            </a:r>
            <a:r>
              <a:rPr lang="en-US" sz="1800" dirty="0" smtClean="0"/>
              <a:t> prompts for passwords and enables password and login features</a:t>
            </a:r>
          </a:p>
          <a:p>
            <a:pPr marL="342900" indent="-342900">
              <a:buFont typeface="+mj-lt"/>
              <a:buAutoNum type="arabicPeriod"/>
            </a:pPr>
            <a:r>
              <a:rPr lang="en-US" sz="1800" dirty="0" smtClean="0"/>
              <a:t>Interfaces are secured</a:t>
            </a:r>
          </a:p>
          <a:p>
            <a:pPr marL="342900" indent="-342900">
              <a:buFont typeface="+mj-lt"/>
              <a:buAutoNum type="arabicPeriod"/>
            </a:pPr>
            <a:r>
              <a:rPr lang="en-US" sz="1800" dirty="0" smtClean="0"/>
              <a:t>Forwarding plane is secured</a:t>
            </a:r>
            <a:endParaRPr lang="en-US" sz="1800" dirty="0"/>
          </a:p>
        </p:txBody>
      </p:sp>
    </p:spTree>
    <p:extLst>
      <p:ext uri="{BB962C8B-B14F-4D97-AF65-F5344CB8AC3E}">
        <p14:creationId xmlns:p14="http://schemas.microsoft.com/office/powerpoint/2010/main" val="421612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21393" y="1996440"/>
            <a:ext cx="8112125" cy="1176048"/>
          </a:xfrm>
        </p:spPr>
        <p:txBody>
          <a:bodyPr/>
          <a:lstStyle/>
          <a:p>
            <a:r>
              <a:rPr lang="en-US" sz="4000" dirty="0" smtClean="0"/>
              <a:t>Section 2.5:</a:t>
            </a:r>
            <a:br>
              <a:rPr lang="en-US" sz="4000" dirty="0" smtClean="0"/>
            </a:br>
            <a:r>
              <a:rPr lang="en-US" sz="4000" dirty="0" smtClean="0"/>
              <a:t>Securing the Control Plane</a:t>
            </a:r>
            <a:endParaRPr lang="en-US" sz="4000" dirty="0"/>
          </a:p>
        </p:txBody>
      </p:sp>
      <p:sp>
        <p:nvSpPr>
          <p:cNvPr id="5" name="Text Placeholder 6"/>
          <p:cNvSpPr txBox="1">
            <a:spLocks/>
          </p:cNvSpPr>
          <p:nvPr/>
        </p:nvSpPr>
        <p:spPr>
          <a:xfrm>
            <a:off x="419100" y="3371088"/>
            <a:ext cx="8577072" cy="202387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t>Upon completion of this section, you should be able to:</a:t>
            </a:r>
          </a:p>
          <a:p>
            <a:r>
              <a:rPr lang="en-US" sz="1800" dirty="0" smtClean="0"/>
              <a:t>Configure a routing protocol authentication.</a:t>
            </a:r>
          </a:p>
          <a:p>
            <a:r>
              <a:rPr lang="en-US" sz="1800" dirty="0" smtClean="0"/>
              <a:t>Explain the function of Control Plane Policing.</a:t>
            </a:r>
            <a:endParaRPr lang="en-US" sz="1800" dirty="0"/>
          </a:p>
        </p:txBody>
      </p:sp>
    </p:spTree>
    <p:extLst>
      <p:ext uri="{BB962C8B-B14F-4D97-AF65-F5344CB8AC3E}">
        <p14:creationId xmlns:p14="http://schemas.microsoft.com/office/powerpoint/2010/main" val="2354328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2.5.1:</a:t>
            </a:r>
            <a:br>
              <a:rPr lang="en-US" sz="2800" dirty="0" smtClean="0"/>
            </a:br>
            <a:r>
              <a:rPr lang="en-US" sz="2800" dirty="0" smtClean="0"/>
              <a:t>Routing Protocol Authentication</a:t>
            </a:r>
            <a:endParaRPr lang="en-US" sz="2800" dirty="0"/>
          </a:p>
        </p:txBody>
      </p:sp>
    </p:spTree>
    <p:extLst>
      <p:ext uri="{BB962C8B-B14F-4D97-AF65-F5344CB8AC3E}">
        <p14:creationId xmlns:p14="http://schemas.microsoft.com/office/powerpoint/2010/main" val="9686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pPr>
              <a:lnSpc>
                <a:spcPct val="100000"/>
              </a:lnSpc>
            </a:pPr>
            <a:r>
              <a:rPr lang="en-US" sz="3200" dirty="0" smtClean="0"/>
              <a:t>Routing Protocol Spoofing</a:t>
            </a:r>
            <a:endParaRPr lang="en-US" sz="3200" dirty="0"/>
          </a:p>
        </p:txBody>
      </p:sp>
      <p:sp>
        <p:nvSpPr>
          <p:cNvPr id="3" name="Text Placeholder 1"/>
          <p:cNvSpPr>
            <a:spLocks noGrp="1"/>
          </p:cNvSpPr>
          <p:nvPr>
            <p:ph type="body" sz="quarter" idx="10"/>
          </p:nvPr>
        </p:nvSpPr>
        <p:spPr>
          <a:xfrm>
            <a:off x="426720" y="1344168"/>
            <a:ext cx="8100060" cy="3738372"/>
          </a:xfrm>
        </p:spPr>
        <p:txBody>
          <a:bodyPr/>
          <a:lstStyle/>
          <a:p>
            <a:pPr marL="0" indent="0">
              <a:buNone/>
            </a:pPr>
            <a:r>
              <a:rPr lang="en-US" sz="2000" dirty="0" smtClean="0"/>
              <a:t>Consequences of protocol spoofing:</a:t>
            </a:r>
          </a:p>
          <a:p>
            <a:r>
              <a:rPr lang="en-US" sz="1800" dirty="0" smtClean="0"/>
              <a:t>Redirect traffic to create routing loops.</a:t>
            </a:r>
          </a:p>
          <a:p>
            <a:r>
              <a:rPr lang="en-US" sz="1800" dirty="0" smtClean="0"/>
              <a:t>Redirect traffic so it can be monitored on an insecure link.</a:t>
            </a:r>
          </a:p>
          <a:p>
            <a:r>
              <a:rPr lang="en-US" sz="1800" dirty="0" smtClean="0"/>
              <a:t>Redirect traffic to discard it.</a:t>
            </a:r>
          </a:p>
          <a:p>
            <a:pPr marL="0" indent="0">
              <a:buNone/>
            </a:pPr>
            <a:endParaRPr lang="en-US" sz="1600" dirty="0"/>
          </a:p>
        </p:txBody>
      </p:sp>
    </p:spTree>
    <p:extLst>
      <p:ext uri="{BB962C8B-B14F-4D97-AF65-F5344CB8AC3E}">
        <p14:creationId xmlns:p14="http://schemas.microsoft.com/office/powerpoint/2010/main" val="1251599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pPr>
              <a:lnSpc>
                <a:spcPct val="100000"/>
              </a:lnSpc>
            </a:pPr>
            <a:r>
              <a:rPr lang="en-US" sz="3200" dirty="0" smtClean="0"/>
              <a:t>OSPF MD5 Routing Protocol Authentication</a:t>
            </a:r>
            <a:endParaRPr lang="en-US" sz="3200" dirty="0"/>
          </a:p>
        </p:txBody>
      </p:sp>
      <p:pic>
        <p:nvPicPr>
          <p:cNvPr id="47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273" y="1135904"/>
            <a:ext cx="7831455" cy="50791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6253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pPr>
              <a:lnSpc>
                <a:spcPct val="100000"/>
              </a:lnSpc>
            </a:pPr>
            <a:r>
              <a:rPr lang="en-US" sz="3200" dirty="0" smtClean="0"/>
              <a:t>OSPF SHA Routing Protocol Authentication</a:t>
            </a:r>
            <a:endParaRPr lang="en-US" sz="3200" dirty="0"/>
          </a:p>
        </p:txBody>
      </p:sp>
      <p:pic>
        <p:nvPicPr>
          <p:cNvPr id="481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463" y="1666875"/>
            <a:ext cx="8601075" cy="3524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06875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2.5.2:</a:t>
            </a:r>
            <a:br>
              <a:rPr lang="en-US" sz="2800" dirty="0" smtClean="0"/>
            </a:br>
            <a:r>
              <a:rPr lang="en-US" sz="2800" dirty="0" smtClean="0"/>
              <a:t>Control Plane Policing</a:t>
            </a:r>
            <a:endParaRPr lang="en-US" sz="2800" dirty="0"/>
          </a:p>
        </p:txBody>
      </p:sp>
    </p:spTree>
    <p:extLst>
      <p:ext uri="{BB962C8B-B14F-4D97-AF65-F5344CB8AC3E}">
        <p14:creationId xmlns:p14="http://schemas.microsoft.com/office/powerpoint/2010/main" val="3936301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Secure Administrative Access</a:t>
            </a:r>
            <a:endParaRPr lang="en-US" sz="3200" dirty="0"/>
          </a:p>
        </p:txBody>
      </p:sp>
      <p:sp>
        <p:nvSpPr>
          <p:cNvPr id="4" name="Text Placeholder 6"/>
          <p:cNvSpPr txBox="1">
            <a:spLocks/>
          </p:cNvSpPr>
          <p:nvPr/>
        </p:nvSpPr>
        <p:spPr>
          <a:xfrm>
            <a:off x="419100" y="1222248"/>
            <a:ext cx="8577072" cy="313639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t>Tasks:</a:t>
            </a:r>
          </a:p>
          <a:p>
            <a:r>
              <a:rPr lang="en-US" sz="1800" dirty="0" smtClean="0"/>
              <a:t>Restrict device accessibility</a:t>
            </a:r>
          </a:p>
          <a:p>
            <a:r>
              <a:rPr lang="en-US" sz="1800" dirty="0" smtClean="0"/>
              <a:t>Log and account for all access</a:t>
            </a:r>
          </a:p>
          <a:p>
            <a:r>
              <a:rPr lang="en-US" sz="1800" dirty="0" smtClean="0"/>
              <a:t>Authenticate access</a:t>
            </a:r>
          </a:p>
          <a:p>
            <a:r>
              <a:rPr lang="en-US" sz="1800" dirty="0" smtClean="0"/>
              <a:t>Authorize actions</a:t>
            </a:r>
          </a:p>
          <a:p>
            <a:r>
              <a:rPr lang="en-US" sz="1800" dirty="0" smtClean="0"/>
              <a:t>Present legal notification</a:t>
            </a:r>
          </a:p>
          <a:p>
            <a:r>
              <a:rPr lang="en-US" sz="1800" dirty="0" smtClean="0"/>
              <a:t>Ensure the confidentiality of data</a:t>
            </a:r>
          </a:p>
        </p:txBody>
      </p:sp>
    </p:spTree>
    <p:extLst>
      <p:ext uri="{BB962C8B-B14F-4D97-AF65-F5344CB8AC3E}">
        <p14:creationId xmlns:p14="http://schemas.microsoft.com/office/powerpoint/2010/main" val="3316969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pPr>
              <a:lnSpc>
                <a:spcPct val="100000"/>
              </a:lnSpc>
            </a:pPr>
            <a:r>
              <a:rPr lang="en-US" sz="3200" dirty="0" smtClean="0"/>
              <a:t>Network Device Operations</a:t>
            </a:r>
            <a:endParaRPr lang="en-US" sz="3200" dirty="0"/>
          </a:p>
        </p:txBody>
      </p:sp>
      <p:pic>
        <p:nvPicPr>
          <p:cNvPr id="49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013" y="2203223"/>
            <a:ext cx="6431411" cy="39756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460958" y="104555"/>
            <a:ext cx="2614462" cy="6370975"/>
          </a:xfrm>
          <a:prstGeom prst="rect">
            <a:avLst/>
          </a:prstGeom>
          <a:noFill/>
        </p:spPr>
        <p:txBody>
          <a:bodyPr wrap="square" rtlCol="0">
            <a:spAutoFit/>
          </a:bodyPr>
          <a:lstStyle/>
          <a:p>
            <a:r>
              <a:rPr lang="en-US" sz="1200" dirty="0"/>
              <a:t>While the primary function of routers is to forward user-generated content across the data plane, routers also generate and receive traffic destined for the control and management planes. Therefore, routers must be able to distinguish between data plane, control plane, and management plane packets to treat each packet appropriately, as shown in the figure</a:t>
            </a:r>
            <a:r>
              <a:rPr lang="en-US" sz="1200" dirty="0" smtClean="0"/>
              <a:t>.</a:t>
            </a:r>
          </a:p>
          <a:p>
            <a:endParaRPr lang="en-US" sz="1200" dirty="0"/>
          </a:p>
          <a:p>
            <a:r>
              <a:rPr lang="en-US" sz="1200" b="1" dirty="0"/>
              <a:t>Control plane packets</a:t>
            </a:r>
            <a:r>
              <a:rPr lang="en-US" sz="1200" dirty="0"/>
              <a:t> - Network device generated or received packets that are used for the creation and operation of the network. Examples include protocols, such as OSPF, ARP, Border Gateway Protocol (BGP), and other protocols that keep the network converged and operating properly. Control plane packets are generally packets sent to the router or network device. The destination IP address is that of the router.</a:t>
            </a:r>
          </a:p>
          <a:p>
            <a:endParaRPr lang="en-US" sz="1200" dirty="0" smtClean="0"/>
          </a:p>
          <a:p>
            <a:r>
              <a:rPr lang="en-US" sz="1200" b="1" dirty="0"/>
              <a:t>Management plane packets</a:t>
            </a:r>
            <a:r>
              <a:rPr lang="en-US" sz="1200" dirty="0"/>
              <a:t> - Network device generated or received packets that are used to manage the network. Examples include protocols, such as Telnet, SSH, SNMP, NTP, and other protocols used to manage the device or network</a:t>
            </a:r>
            <a:r>
              <a:rPr lang="en-US" sz="1200" dirty="0" smtClean="0"/>
              <a:t>.</a:t>
            </a:r>
            <a:endParaRPr lang="en-US" sz="1200" dirty="0"/>
          </a:p>
        </p:txBody>
      </p:sp>
    </p:spTree>
    <p:extLst>
      <p:ext uri="{BB962C8B-B14F-4D97-AF65-F5344CB8AC3E}">
        <p14:creationId xmlns:p14="http://schemas.microsoft.com/office/powerpoint/2010/main" val="888743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pPr>
              <a:lnSpc>
                <a:spcPct val="100000"/>
              </a:lnSpc>
            </a:pPr>
            <a:r>
              <a:rPr lang="en-US" sz="3200" dirty="0" smtClean="0"/>
              <a:t>Control and Management Plane Vulnerabilities</a:t>
            </a:r>
            <a:endParaRPr lang="en-US" sz="3200" dirty="0"/>
          </a:p>
        </p:txBody>
      </p:sp>
      <p:pic>
        <p:nvPicPr>
          <p:cNvPr id="501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825" y="2514914"/>
            <a:ext cx="6160668" cy="3736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304548" y="2001820"/>
            <a:ext cx="2770872" cy="3046988"/>
          </a:xfrm>
          <a:prstGeom prst="rect">
            <a:avLst/>
          </a:prstGeom>
          <a:noFill/>
        </p:spPr>
        <p:txBody>
          <a:bodyPr wrap="square" rtlCol="0">
            <a:spAutoFit/>
          </a:bodyPr>
          <a:lstStyle/>
          <a:p>
            <a:r>
              <a:rPr lang="en-US" sz="1200" dirty="0" smtClean="0"/>
              <a:t>An </a:t>
            </a:r>
            <a:r>
              <a:rPr lang="en-US" sz="1200" dirty="0"/>
              <a:t>interface ACL is the traditional and most generally available approach for managing all packets entering or exiting a network device. ACLs are well understood and are generally applicable to data, services, control, and management plane packets. As shown in the figure, ACLs are applied at the interface level to each packet </a:t>
            </a:r>
            <a:r>
              <a:rPr lang="en-US" sz="1200" dirty="0" err="1"/>
              <a:t>ingressing</a:t>
            </a:r>
            <a:r>
              <a:rPr lang="en-US" sz="1200" dirty="0"/>
              <a:t> (or egressing) the interface, not just control plane packets. In addition, ACLs must be applied to every interface to which the policy is to be applied. On large routers, this can be a time-consuming task</a:t>
            </a:r>
            <a:endParaRPr lang="en-US" sz="1200" dirty="0"/>
          </a:p>
        </p:txBody>
      </p:sp>
      <p:sp>
        <p:nvSpPr>
          <p:cNvPr id="3" name="TextBox 2"/>
          <p:cNvSpPr txBox="1"/>
          <p:nvPr/>
        </p:nvSpPr>
        <p:spPr>
          <a:xfrm>
            <a:off x="229702" y="942755"/>
            <a:ext cx="6074846" cy="1569660"/>
          </a:xfrm>
          <a:prstGeom prst="rect">
            <a:avLst/>
          </a:prstGeom>
          <a:noFill/>
        </p:spPr>
        <p:txBody>
          <a:bodyPr wrap="square" rtlCol="0">
            <a:spAutoFit/>
          </a:bodyPr>
          <a:lstStyle/>
          <a:p>
            <a:r>
              <a:rPr lang="en-US" sz="1200" dirty="0"/>
              <a:t>The router processor (the CPU in the control plane) is significantly less capable of handling the kinds of packet rates experienced by CEF, and therefore, it is never directly involved in the forwarding of data plane packets.</a:t>
            </a:r>
          </a:p>
          <a:p>
            <a:endParaRPr lang="en-US" sz="1200" dirty="0"/>
          </a:p>
          <a:p>
            <a:r>
              <a:rPr lang="en-US" sz="1200" dirty="0"/>
              <a:t>In contrast, when high packet rates overload the control or management plane, route processor resources can be overwhelmed. This reduces the availability of these resources for tasks critical to the operation and maintenance of the network. Malicious and non-malicious events can overwhelm route processor resources</a:t>
            </a:r>
          </a:p>
        </p:txBody>
      </p:sp>
    </p:spTree>
    <p:extLst>
      <p:ext uri="{BB962C8B-B14F-4D97-AF65-F5344CB8AC3E}">
        <p14:creationId xmlns:p14="http://schemas.microsoft.com/office/powerpoint/2010/main" val="1700118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pPr>
              <a:lnSpc>
                <a:spcPct val="100000"/>
              </a:lnSpc>
            </a:pPr>
            <a:r>
              <a:rPr lang="en-US" sz="3200" dirty="0" err="1" smtClean="0"/>
              <a:t>CoPP</a:t>
            </a:r>
            <a:r>
              <a:rPr lang="en-US" sz="3200" dirty="0" smtClean="0"/>
              <a:t> Operation</a:t>
            </a:r>
            <a:endParaRPr lang="en-US" sz="3200" dirty="0"/>
          </a:p>
        </p:txBody>
      </p:sp>
      <p:pic>
        <p:nvPicPr>
          <p:cNvPr id="512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888" y="2177715"/>
            <a:ext cx="6116827" cy="38516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448926" y="369251"/>
            <a:ext cx="2626494" cy="5447645"/>
          </a:xfrm>
          <a:prstGeom prst="rect">
            <a:avLst/>
          </a:prstGeom>
          <a:noFill/>
        </p:spPr>
        <p:txBody>
          <a:bodyPr wrap="square" rtlCol="0">
            <a:spAutoFit/>
          </a:bodyPr>
          <a:lstStyle/>
          <a:p>
            <a:r>
              <a:rPr lang="en-US" sz="1200" dirty="0"/>
              <a:t>Control Plane Policing (</a:t>
            </a:r>
            <a:r>
              <a:rPr lang="en-US" sz="1200" dirty="0" err="1"/>
              <a:t>CoPP</a:t>
            </a:r>
            <a:r>
              <a:rPr lang="en-US" sz="1200" dirty="0"/>
              <a:t>) is a Cisco IOS feature designed to allow administrators to manage the flow of traffic that is “punted” to the route processor, as shown in the figure. The term “punt” is defined by Cisco to describe the action an interface takes when sending a packet to the route processor. </a:t>
            </a:r>
            <a:r>
              <a:rPr lang="en-US" sz="1200" dirty="0" err="1"/>
              <a:t>CoPP</a:t>
            </a:r>
            <a:r>
              <a:rPr lang="en-US" sz="1200" dirty="0"/>
              <a:t> is designed to prevent unnecessary traffic from overwhelming the route processor that, if left unabated, could affect system performance</a:t>
            </a:r>
            <a:r>
              <a:rPr lang="en-US" sz="1200" dirty="0" smtClean="0"/>
              <a:t>.</a:t>
            </a:r>
          </a:p>
          <a:p>
            <a:endParaRPr lang="en-US" sz="1200" dirty="0"/>
          </a:p>
          <a:p>
            <a:r>
              <a:rPr lang="en-US" sz="1200" dirty="0" err="1"/>
              <a:t>CoPP</a:t>
            </a:r>
            <a:r>
              <a:rPr lang="en-US" sz="1200" dirty="0"/>
              <a:t> protects the route processor on network devices by treating route processor resources as a separate entity with its own interface. Consequently, a </a:t>
            </a:r>
            <a:r>
              <a:rPr lang="en-US" sz="1200" dirty="0" err="1"/>
              <a:t>CoPP</a:t>
            </a:r>
            <a:r>
              <a:rPr lang="en-US" sz="1200" dirty="0"/>
              <a:t> policy can be developed and applied to only those packets within the control plane. Unlike interface ACLs, no effort is wasted investigating data plane packets that will never reach the control plane</a:t>
            </a:r>
            <a:r>
              <a:rPr lang="en-US" sz="1200" dirty="0" smtClean="0"/>
              <a:t>.</a:t>
            </a:r>
          </a:p>
          <a:p>
            <a:endParaRPr lang="en-US" sz="1200" dirty="0"/>
          </a:p>
          <a:p>
            <a:r>
              <a:rPr lang="en-US" sz="1200" dirty="0" err="1"/>
              <a:t>CoPP</a:t>
            </a:r>
            <a:r>
              <a:rPr lang="en-US" sz="1200" dirty="0"/>
              <a:t> configuration is beyond the scope of this course.</a:t>
            </a:r>
          </a:p>
          <a:p>
            <a:endParaRPr lang="en-US" sz="1200" dirty="0"/>
          </a:p>
        </p:txBody>
      </p:sp>
    </p:spTree>
    <p:extLst>
      <p:ext uri="{BB962C8B-B14F-4D97-AF65-F5344CB8AC3E}">
        <p14:creationId xmlns:p14="http://schemas.microsoft.com/office/powerpoint/2010/main" val="277409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21393" y="2049780"/>
            <a:ext cx="8112125" cy="1282728"/>
          </a:xfrm>
        </p:spPr>
        <p:txBody>
          <a:bodyPr/>
          <a:lstStyle/>
          <a:p>
            <a:r>
              <a:rPr lang="en-US" sz="4000" dirty="0" smtClean="0"/>
              <a:t>Section 2.6:</a:t>
            </a:r>
            <a:br>
              <a:rPr lang="en-US" sz="4000" dirty="0" smtClean="0"/>
            </a:br>
            <a:r>
              <a:rPr lang="en-US" sz="4000" dirty="0" smtClean="0"/>
              <a:t>Summary</a:t>
            </a:r>
            <a:endParaRPr lang="en-US" sz="4000" dirty="0"/>
          </a:p>
        </p:txBody>
      </p:sp>
      <p:sp>
        <p:nvSpPr>
          <p:cNvPr id="5" name="Text Placeholder 6"/>
          <p:cNvSpPr txBox="1">
            <a:spLocks/>
          </p:cNvSpPr>
          <p:nvPr/>
        </p:nvSpPr>
        <p:spPr>
          <a:xfrm>
            <a:off x="419100" y="3432048"/>
            <a:ext cx="8577072" cy="276301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t>Chapter Objectives:</a:t>
            </a:r>
          </a:p>
          <a:p>
            <a:r>
              <a:rPr lang="en-US" sz="1800" dirty="0" smtClean="0"/>
              <a:t>Configure secure administrative access.</a:t>
            </a:r>
          </a:p>
          <a:p>
            <a:r>
              <a:rPr lang="en-US" sz="1800" dirty="0" smtClean="0"/>
              <a:t>Configure command authorization using privilege levels and role-based CLI.</a:t>
            </a:r>
          </a:p>
          <a:p>
            <a:r>
              <a:rPr lang="en-US" sz="1800" dirty="0" smtClean="0"/>
              <a:t>Implement the secure management and monitoring of network devices.</a:t>
            </a:r>
          </a:p>
          <a:p>
            <a:r>
              <a:rPr lang="en-US" sz="1800" dirty="0" smtClean="0"/>
              <a:t>Use automated features to enable security on IOS-based routers.</a:t>
            </a:r>
          </a:p>
          <a:p>
            <a:r>
              <a:rPr lang="en-US" sz="1800" dirty="0" smtClean="0"/>
              <a:t>Implement control plane security.</a:t>
            </a:r>
            <a:endParaRPr lang="en-US" sz="1800" dirty="0"/>
          </a:p>
        </p:txBody>
      </p:sp>
    </p:spTree>
    <p:extLst>
      <p:ext uri="{BB962C8B-B14F-4D97-AF65-F5344CB8AC3E}">
        <p14:creationId xmlns:p14="http://schemas.microsoft.com/office/powerpoint/2010/main" val="57082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5495"/>
            <a:ext cx="8588861" cy="838200"/>
          </a:xfrm>
        </p:spPr>
        <p:txBody>
          <a:bodyPr/>
          <a:lstStyle/>
          <a:p>
            <a:pPr>
              <a:lnSpc>
                <a:spcPct val="100000"/>
              </a:lnSpc>
            </a:pPr>
            <a:r>
              <a:rPr lang="en-US" sz="3200" dirty="0" smtClean="0"/>
              <a:t>Instructor Resources</a:t>
            </a:r>
            <a:endParaRPr lang="en-US" sz="3200" dirty="0"/>
          </a:p>
        </p:txBody>
      </p:sp>
      <p:sp>
        <p:nvSpPr>
          <p:cNvPr id="2" name="Text Placeholder 1"/>
          <p:cNvSpPr>
            <a:spLocks noGrp="1"/>
          </p:cNvSpPr>
          <p:nvPr>
            <p:ph type="body" sz="quarter" idx="10"/>
          </p:nvPr>
        </p:nvSpPr>
        <p:spPr>
          <a:xfrm>
            <a:off x="228599" y="1318260"/>
            <a:ext cx="3314701" cy="4991099"/>
          </a:xfrm>
        </p:spPr>
        <p:txBody>
          <a:bodyPr/>
          <a:lstStyle/>
          <a:p>
            <a:r>
              <a:rPr lang="en-US" sz="1800" b="1" dirty="0" smtClean="0"/>
              <a:t>Remember</a:t>
            </a:r>
            <a:r>
              <a:rPr lang="en-US" sz="1800" dirty="0" smtClean="0"/>
              <a:t>, there are helpful tutorials and user guides available via your </a:t>
            </a:r>
            <a:r>
              <a:rPr lang="en-US" sz="1800" dirty="0" err="1" smtClean="0"/>
              <a:t>NetSpace</a:t>
            </a:r>
            <a:r>
              <a:rPr lang="en-US" sz="1800" dirty="0" smtClean="0"/>
              <a:t> </a:t>
            </a:r>
            <a:r>
              <a:rPr lang="en-US" sz="1800" dirty="0"/>
              <a:t>home </a:t>
            </a:r>
            <a:r>
              <a:rPr lang="en-US" sz="1800" dirty="0" smtClean="0"/>
              <a:t>page. (</a:t>
            </a:r>
            <a:r>
              <a:rPr lang="en-US" sz="1800" dirty="0"/>
              <a:t>https://</a:t>
            </a:r>
            <a:r>
              <a:rPr lang="en-US" sz="1800" dirty="0" smtClean="0"/>
              <a:t>www.netacad.com)</a:t>
            </a:r>
          </a:p>
          <a:p>
            <a:r>
              <a:rPr lang="en-US" sz="1800" dirty="0" smtClean="0"/>
              <a:t>These resources cover a variety of topics including navigation, assessments, and assignments.</a:t>
            </a:r>
          </a:p>
          <a:p>
            <a:r>
              <a:rPr lang="en-US" sz="1800" dirty="0" smtClean="0"/>
              <a:t>A screenshot has been provided here highlighting the tutorials related to activating exams, managing assessments, and creating quizzes.</a:t>
            </a:r>
            <a:endParaRPr lang="en-US" sz="18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6961" y="1531620"/>
            <a:ext cx="4997317" cy="23818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5883" y="4336386"/>
            <a:ext cx="3419475" cy="1828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1" name="Straight Arrow Connector 10"/>
          <p:cNvCxnSpPr/>
          <p:nvPr/>
        </p:nvCxnSpPr>
        <p:spPr>
          <a:xfrm flipV="1">
            <a:off x="4648897" y="5370353"/>
            <a:ext cx="359327"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4658684" y="4692242"/>
            <a:ext cx="359327"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4643304" y="5146646"/>
            <a:ext cx="359327"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786867" y="2033142"/>
            <a:ext cx="276835" cy="369332"/>
          </a:xfrm>
          <a:prstGeom prst="rect">
            <a:avLst/>
          </a:prstGeom>
          <a:noFill/>
          <a:ln>
            <a:noFill/>
          </a:ln>
        </p:spPr>
        <p:txBody>
          <a:bodyPr wrap="square" rtlCol="0">
            <a:spAutoFit/>
          </a:bodyPr>
          <a:lstStyle/>
          <a:p>
            <a:r>
              <a:rPr lang="en-US" b="1" dirty="0" smtClean="0">
                <a:solidFill>
                  <a:srgbClr val="C00000"/>
                </a:solidFill>
              </a:rPr>
              <a:t>1</a:t>
            </a:r>
            <a:endParaRPr lang="en-US" b="1" dirty="0">
              <a:solidFill>
                <a:srgbClr val="C00000"/>
              </a:solidFill>
            </a:endParaRPr>
          </a:p>
        </p:txBody>
      </p:sp>
      <p:sp>
        <p:nvSpPr>
          <p:cNvPr id="19" name="TextBox 18"/>
          <p:cNvSpPr txBox="1"/>
          <p:nvPr/>
        </p:nvSpPr>
        <p:spPr>
          <a:xfrm>
            <a:off x="5699062" y="2354091"/>
            <a:ext cx="276835" cy="369332"/>
          </a:xfrm>
          <a:prstGeom prst="rect">
            <a:avLst/>
          </a:prstGeom>
          <a:noFill/>
        </p:spPr>
        <p:txBody>
          <a:bodyPr wrap="square" rtlCol="0">
            <a:spAutoFit/>
          </a:bodyPr>
          <a:lstStyle/>
          <a:p>
            <a:r>
              <a:rPr lang="en-US" b="1" dirty="0" smtClean="0">
                <a:solidFill>
                  <a:srgbClr val="C00000"/>
                </a:solidFill>
              </a:rPr>
              <a:t>2</a:t>
            </a:r>
            <a:endParaRPr lang="en-US" b="1" dirty="0">
              <a:solidFill>
                <a:srgbClr val="C00000"/>
              </a:solidFill>
            </a:endParaRPr>
          </a:p>
        </p:txBody>
      </p:sp>
    </p:spTree>
    <p:extLst>
      <p:ext uri="{BB962C8B-B14F-4D97-AF65-F5344CB8AC3E}">
        <p14:creationId xmlns:p14="http://schemas.microsoft.com/office/powerpoint/2010/main" val="3487601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Secure Local and Remote Access</a:t>
            </a:r>
            <a:endParaRPr lang="en-US" sz="3200"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091" y="1859278"/>
            <a:ext cx="2367107" cy="3568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8935" y="1462229"/>
            <a:ext cx="5995987" cy="12467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8935" y="4449969"/>
            <a:ext cx="6042660" cy="977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6"/>
          <p:cNvSpPr txBox="1">
            <a:spLocks/>
          </p:cNvSpPr>
          <p:nvPr/>
        </p:nvSpPr>
        <p:spPr>
          <a:xfrm>
            <a:off x="376090" y="1443228"/>
            <a:ext cx="2367107" cy="35509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t>Local Access</a:t>
            </a:r>
          </a:p>
        </p:txBody>
      </p:sp>
      <p:sp>
        <p:nvSpPr>
          <p:cNvPr id="7" name="Text Placeholder 6"/>
          <p:cNvSpPr txBox="1">
            <a:spLocks/>
          </p:cNvSpPr>
          <p:nvPr/>
        </p:nvSpPr>
        <p:spPr>
          <a:xfrm>
            <a:off x="2918934" y="1046178"/>
            <a:ext cx="5995987" cy="35509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t>Remote Access Using Telnet</a:t>
            </a:r>
          </a:p>
        </p:txBody>
      </p:sp>
      <p:sp>
        <p:nvSpPr>
          <p:cNvPr id="8" name="Text Placeholder 6"/>
          <p:cNvSpPr txBox="1">
            <a:spLocks/>
          </p:cNvSpPr>
          <p:nvPr/>
        </p:nvSpPr>
        <p:spPr>
          <a:xfrm>
            <a:off x="2918934" y="4094988"/>
            <a:ext cx="5995987" cy="35509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t>Remote Access Using Modem and Aux Port</a:t>
            </a:r>
          </a:p>
        </p:txBody>
      </p:sp>
      <p:sp>
        <p:nvSpPr>
          <p:cNvPr id="2" name="TextBox 1"/>
          <p:cNvSpPr txBox="1"/>
          <p:nvPr/>
        </p:nvSpPr>
        <p:spPr>
          <a:xfrm>
            <a:off x="2743197" y="2945709"/>
            <a:ext cx="6400803" cy="1200329"/>
          </a:xfrm>
          <a:prstGeom prst="rect">
            <a:avLst/>
          </a:prstGeom>
          <a:noFill/>
        </p:spPr>
        <p:txBody>
          <a:bodyPr wrap="square" rtlCol="0">
            <a:spAutoFit/>
          </a:bodyPr>
          <a:lstStyle/>
          <a:p>
            <a:r>
              <a:rPr lang="en-US" sz="1200" dirty="0"/>
              <a:t>Some remote access protocols send the data, including usernames and passwords, to the router in plaintext. If an attacker can collect network traffic while an administrator is remotely logging in to a router, the attacker can capture passwords or router configuration information. For this reason, it is preferable to allow only local access to the router. However, in some situations, remote access might still be necessary. Precautions should be taken when accessing the network remotely:</a:t>
            </a:r>
            <a:endParaRPr lang="en-US" sz="1200" dirty="0"/>
          </a:p>
        </p:txBody>
      </p:sp>
    </p:spTree>
    <p:extLst>
      <p:ext uri="{BB962C8B-B14F-4D97-AF65-F5344CB8AC3E}">
        <p14:creationId xmlns:p14="http://schemas.microsoft.com/office/powerpoint/2010/main" val="852735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NetAcad_White_PPT_Template 05Oct12">
  <a:themeElements>
    <a:clrScheme name="Cisco NetAcad">
      <a:dk1>
        <a:srgbClr val="2AA7DF"/>
      </a:dk1>
      <a:lt1>
        <a:srgbClr val="FFFFFF"/>
      </a:lt1>
      <a:dk2>
        <a:srgbClr val="6B308E"/>
      </a:dk2>
      <a:lt2>
        <a:srgbClr val="000000"/>
      </a:lt2>
      <a:accent1>
        <a:srgbClr val="00938E"/>
      </a:accent1>
      <a:accent2>
        <a:srgbClr val="3EB549"/>
      </a:accent2>
      <a:accent3>
        <a:srgbClr val="D81673"/>
      </a:accent3>
      <a:accent4>
        <a:srgbClr val="234493"/>
      </a:accent4>
      <a:accent5>
        <a:srgbClr val="ED2D28"/>
      </a:accent5>
      <a:accent6>
        <a:srgbClr val="F68B21"/>
      </a:accent6>
      <a:hlink>
        <a:srgbClr val="2AA7DF"/>
      </a:hlink>
      <a:folHlink>
        <a:srgbClr val="ACB2C2"/>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NetAcad_White_PPT_Template 05Oct12</Template>
  <TotalTime>2380</TotalTime>
  <Words>3209</Words>
  <Application>Microsoft Office PowerPoint</Application>
  <PresentationFormat>On-screen Show (4:3)</PresentationFormat>
  <Paragraphs>475</Paragraphs>
  <Slides>85</Slides>
  <Notes>62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85</vt:i4>
      </vt:variant>
    </vt:vector>
  </HeadingPairs>
  <TitlesOfParts>
    <vt:vector size="90" baseType="lpstr">
      <vt:lpstr>Arial</vt:lpstr>
      <vt:lpstr>Calibri</vt:lpstr>
      <vt:lpstr>Ciscolight</vt:lpstr>
      <vt:lpstr>Courier New</vt:lpstr>
      <vt:lpstr>NetAcad_White_PPT_Template 05Oct12</vt:lpstr>
      <vt:lpstr>Chapter 2:  Securing Network Devices</vt:lpstr>
      <vt:lpstr>Chapter Outline</vt:lpstr>
      <vt:lpstr>Section 2.1: Securing Device Access</vt:lpstr>
      <vt:lpstr>Topic 2.1.1: Securing the Edge Router</vt:lpstr>
      <vt:lpstr>Securing the Network Infrastructure</vt:lpstr>
      <vt:lpstr>Edge Router Security Approaches</vt:lpstr>
      <vt:lpstr>Three Areas of Router Security</vt:lpstr>
      <vt:lpstr>Secure Administrative Access</vt:lpstr>
      <vt:lpstr>Secure Local and Remote Access</vt:lpstr>
      <vt:lpstr>Secure Local and Remote Access (Cont.)</vt:lpstr>
      <vt:lpstr>Topic 2.1.2: Configuring Secure Administrative Access</vt:lpstr>
      <vt:lpstr>Strong Passwords</vt:lpstr>
      <vt:lpstr>Increasing Access Security</vt:lpstr>
      <vt:lpstr>Secret Password Algorithms</vt:lpstr>
      <vt:lpstr>Securing Line Access</vt:lpstr>
      <vt:lpstr>Topic 2.1.3: Configuring Enhanced Security for Virtual Logins</vt:lpstr>
      <vt:lpstr>Enhancing the Login Process</vt:lpstr>
      <vt:lpstr>Configuring Login Enhancement Features</vt:lpstr>
      <vt:lpstr>Enable Login Enhancements</vt:lpstr>
      <vt:lpstr>Logging Failed Attempts</vt:lpstr>
      <vt:lpstr>Topic 2.1.4: Configuring SSH</vt:lpstr>
      <vt:lpstr>Steps for Configuring SSH</vt:lpstr>
      <vt:lpstr>Modifying the SSH Configuration</vt:lpstr>
      <vt:lpstr>Connecting to an SSH-Enabled Router</vt:lpstr>
      <vt:lpstr>Section 2.2: Assigning Administrative Roles</vt:lpstr>
      <vt:lpstr>Topic 2.2.1: Configuring Privilege Levels</vt:lpstr>
      <vt:lpstr>Limiting Command Availability</vt:lpstr>
      <vt:lpstr>Configuring and Assigning Privilege Levels</vt:lpstr>
      <vt:lpstr>Limitations of Privilege Levels</vt:lpstr>
      <vt:lpstr>Topic 2.2.2: Configuring Role-Based CLI</vt:lpstr>
      <vt:lpstr>Role-Based CLI Access</vt:lpstr>
      <vt:lpstr>Role-Based Views</vt:lpstr>
      <vt:lpstr>Configuring Role-Based Views</vt:lpstr>
      <vt:lpstr>Configuring Role-Based CLI Superviews</vt:lpstr>
      <vt:lpstr>Verify Role-Based CLI Views</vt:lpstr>
      <vt:lpstr>Section 2.3: Monitoring and Managing Devices</vt:lpstr>
      <vt:lpstr>Topic 2.3.1: Securing Cisco IOS Image and Configuration Files</vt:lpstr>
      <vt:lpstr>Cisco IOS Resilient Configuration Feature</vt:lpstr>
      <vt:lpstr>Enabling the IOS Image Resilience Feature</vt:lpstr>
      <vt:lpstr>The Primary Bootset Image</vt:lpstr>
      <vt:lpstr>Configuring Secure Copy</vt:lpstr>
      <vt:lpstr>Recovering a Router Password</vt:lpstr>
      <vt:lpstr>Password Recovery</vt:lpstr>
      <vt:lpstr>Topic 2.3.2: Secure Management and Reporting</vt:lpstr>
      <vt:lpstr>Determining the Type of Management Access</vt:lpstr>
      <vt:lpstr>Topic 2.3.3: Using Syslog for Network Security</vt:lpstr>
      <vt:lpstr>Introduction to Syslog</vt:lpstr>
      <vt:lpstr>Syslog Operation</vt:lpstr>
      <vt:lpstr>Syslog Message</vt:lpstr>
      <vt:lpstr>Syslog Message (Cont.)</vt:lpstr>
      <vt:lpstr>Syslog Systems</vt:lpstr>
      <vt:lpstr>Configuring System Logging</vt:lpstr>
      <vt:lpstr>Topic 2.3.4: Using SNMP for Network Security</vt:lpstr>
      <vt:lpstr>Introduction to SNMP</vt:lpstr>
      <vt:lpstr>Management Information Base</vt:lpstr>
      <vt:lpstr>SNMP Versions</vt:lpstr>
      <vt:lpstr>SNMP Vulnerabilities</vt:lpstr>
      <vt:lpstr>SNMPv3</vt:lpstr>
      <vt:lpstr>Configuring SNMPv3 Security</vt:lpstr>
      <vt:lpstr>Secure SNMPv3 Configuration Example</vt:lpstr>
      <vt:lpstr>Verifying the SNMPv3 Configuration</vt:lpstr>
      <vt:lpstr>Topic 2.3.5: Using NTP</vt:lpstr>
      <vt:lpstr>Network Time Protocol</vt:lpstr>
      <vt:lpstr>NTP Server</vt:lpstr>
      <vt:lpstr>NTP Authentication</vt:lpstr>
      <vt:lpstr>Section 2.4: Using Automated Security Features</vt:lpstr>
      <vt:lpstr>Topic 2.4.1: Performing a Security Audit</vt:lpstr>
      <vt:lpstr>Discovery Protocols CDP and LLDP</vt:lpstr>
      <vt:lpstr>Settings for Protocols and Services</vt:lpstr>
      <vt:lpstr>Topic 2.4.2: Locking Down a Router Using AutoSecure</vt:lpstr>
      <vt:lpstr>Cisco AutoSecure</vt:lpstr>
      <vt:lpstr>Using the Cisco AutoSecure Feature</vt:lpstr>
      <vt:lpstr>Using the auto secure Command</vt:lpstr>
      <vt:lpstr>Section 2.5: Securing the Control Plane</vt:lpstr>
      <vt:lpstr>Topic 2.5.1: Routing Protocol Authentication</vt:lpstr>
      <vt:lpstr>Routing Protocol Spoofing</vt:lpstr>
      <vt:lpstr>OSPF MD5 Routing Protocol Authentication</vt:lpstr>
      <vt:lpstr>OSPF SHA Routing Protocol Authentication</vt:lpstr>
      <vt:lpstr>Topic 2.5.2: Control Plane Policing</vt:lpstr>
      <vt:lpstr>Network Device Operations</vt:lpstr>
      <vt:lpstr>Control and Management Plane Vulnerabilities</vt:lpstr>
      <vt:lpstr>CoPP Operation</vt:lpstr>
      <vt:lpstr>Section 2.6: Summary</vt:lpstr>
      <vt:lpstr>PowerPoint Presentation</vt:lpstr>
      <vt:lpstr>Instructor Resources</vt:lpstr>
    </vt:vector>
  </TitlesOfParts>
  <Company>Cisco Systems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Relevant,  Surprising and Fresh: Cisco Brand</dc:title>
  <dc:creator>Melissa Gabriel</dc:creator>
  <cp:lastModifiedBy>Rosli Salleh</cp:lastModifiedBy>
  <cp:revision>104</cp:revision>
  <dcterms:created xsi:type="dcterms:W3CDTF">2012-10-09T16:58:47Z</dcterms:created>
  <dcterms:modified xsi:type="dcterms:W3CDTF">2017-02-22T07:32:00Z</dcterms:modified>
</cp:coreProperties>
</file>